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61" r:id="rId3"/>
    <p:sldId id="258" r:id="rId4"/>
    <p:sldId id="315" r:id="rId5"/>
    <p:sldId id="313" r:id="rId6"/>
    <p:sldId id="310" r:id="rId7"/>
    <p:sldId id="307" r:id="rId8"/>
    <p:sldId id="317" r:id="rId9"/>
    <p:sldId id="311" r:id="rId10"/>
    <p:sldId id="308" r:id="rId11"/>
    <p:sldId id="312" r:id="rId12"/>
    <p:sldId id="309" r:id="rId13"/>
    <p:sldId id="316" r:id="rId14"/>
    <p:sldId id="263" r:id="rId15"/>
    <p:sldId id="259" r:id="rId16"/>
    <p:sldId id="306" r:id="rId17"/>
    <p:sldId id="323" r:id="rId18"/>
    <p:sldId id="318" r:id="rId19"/>
    <p:sldId id="319" r:id="rId20"/>
    <p:sldId id="320" r:id="rId21"/>
    <p:sldId id="321" r:id="rId22"/>
    <p:sldId id="322" r:id="rId23"/>
    <p:sldId id="262" r:id="rId24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8945"/>
    <a:srgbClr val="FBBD00"/>
    <a:srgbClr val="244276"/>
    <a:srgbClr val="A3A3A3"/>
    <a:srgbClr val="FFBF00"/>
    <a:srgbClr val="EB7C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16A26B-DDB9-42FC-BE99-D270845BFA44}" type="doc">
      <dgm:prSet loTypeId="urn:microsoft.com/office/officeart/2005/8/layout/cycle8" loCatId="cycle" qsTypeId="urn:microsoft.com/office/officeart/2005/8/quickstyle/3d3" qsCatId="3D" csTypeId="urn:microsoft.com/office/officeart/2005/8/colors/colorful1" csCatId="colorful" phldr="1"/>
      <dgm:spPr/>
    </dgm:pt>
    <dgm:pt modelId="{5A3C83BF-214F-4CC4-805E-0311EF6BDFEE}">
      <dgm:prSet phldrT="[Text]"/>
      <dgm:spPr/>
      <dgm:t>
        <a:bodyPr/>
        <a:lstStyle/>
        <a:p>
          <a:endParaRPr lang="en-US" dirty="0"/>
        </a:p>
      </dgm:t>
    </dgm:pt>
    <dgm:pt modelId="{6429D9BA-2BC5-4956-A576-39EB46AB42F4}" type="parTrans" cxnId="{AFA6100D-A4B9-42AB-A204-410B2AC0EE54}">
      <dgm:prSet/>
      <dgm:spPr/>
      <dgm:t>
        <a:bodyPr/>
        <a:lstStyle/>
        <a:p>
          <a:endParaRPr lang="en-US"/>
        </a:p>
      </dgm:t>
    </dgm:pt>
    <dgm:pt modelId="{FA1167A5-6FCD-4281-AAD9-1C91825DE5C8}" type="sibTrans" cxnId="{AFA6100D-A4B9-42AB-A204-410B2AC0EE54}">
      <dgm:prSet/>
      <dgm:spPr/>
      <dgm:t>
        <a:bodyPr/>
        <a:lstStyle/>
        <a:p>
          <a:endParaRPr lang="en-US"/>
        </a:p>
      </dgm:t>
    </dgm:pt>
    <dgm:pt modelId="{65C3E3CB-80AC-4805-BCA7-3EAEE04643DE}">
      <dgm:prSet phldrT="[Text]"/>
      <dgm:spPr/>
      <dgm:t>
        <a:bodyPr/>
        <a:lstStyle/>
        <a:p>
          <a:endParaRPr lang="en-US" dirty="0"/>
        </a:p>
      </dgm:t>
    </dgm:pt>
    <dgm:pt modelId="{B16D5A27-E372-4EA8-B6B1-4072AF430281}" type="parTrans" cxnId="{C6280C81-139B-461C-877D-70AB94992BD0}">
      <dgm:prSet/>
      <dgm:spPr/>
      <dgm:t>
        <a:bodyPr/>
        <a:lstStyle/>
        <a:p>
          <a:endParaRPr lang="en-US"/>
        </a:p>
      </dgm:t>
    </dgm:pt>
    <dgm:pt modelId="{479315E9-397B-47C4-8020-CEAA8357AC53}" type="sibTrans" cxnId="{C6280C81-139B-461C-877D-70AB94992BD0}">
      <dgm:prSet/>
      <dgm:spPr/>
      <dgm:t>
        <a:bodyPr/>
        <a:lstStyle/>
        <a:p>
          <a:endParaRPr lang="en-US"/>
        </a:p>
      </dgm:t>
    </dgm:pt>
    <dgm:pt modelId="{BE9C28B3-FE28-4F1F-94A6-519B629D3826}">
      <dgm:prSet phldrT="[Text]"/>
      <dgm:spPr/>
      <dgm:t>
        <a:bodyPr/>
        <a:lstStyle/>
        <a:p>
          <a:endParaRPr lang="en-US" dirty="0"/>
        </a:p>
      </dgm:t>
    </dgm:pt>
    <dgm:pt modelId="{2E43E5CC-E7E9-4B13-A66F-2F74A314CD28}" type="parTrans" cxnId="{415E5618-8FC0-482A-8DD7-71906E25C907}">
      <dgm:prSet/>
      <dgm:spPr/>
      <dgm:t>
        <a:bodyPr/>
        <a:lstStyle/>
        <a:p>
          <a:endParaRPr lang="en-US"/>
        </a:p>
      </dgm:t>
    </dgm:pt>
    <dgm:pt modelId="{C3DA3E25-C394-43A1-B279-0EE71B85CB05}" type="sibTrans" cxnId="{415E5618-8FC0-482A-8DD7-71906E25C907}">
      <dgm:prSet/>
      <dgm:spPr/>
      <dgm:t>
        <a:bodyPr/>
        <a:lstStyle/>
        <a:p>
          <a:endParaRPr lang="en-US"/>
        </a:p>
      </dgm:t>
    </dgm:pt>
    <dgm:pt modelId="{4CB4F60B-B915-4E69-BA7F-929774CC38CE}" type="pres">
      <dgm:prSet presAssocID="{1016A26B-DDB9-42FC-BE99-D270845BFA44}" presName="compositeShape" presStyleCnt="0">
        <dgm:presLayoutVars>
          <dgm:chMax val="7"/>
          <dgm:dir/>
          <dgm:resizeHandles val="exact"/>
        </dgm:presLayoutVars>
      </dgm:prSet>
      <dgm:spPr/>
    </dgm:pt>
    <dgm:pt modelId="{1689D491-3F8A-4539-A408-98C4C29B44E8}" type="pres">
      <dgm:prSet presAssocID="{1016A26B-DDB9-42FC-BE99-D270845BFA44}" presName="wedge1" presStyleLbl="node1" presStyleIdx="0" presStyleCnt="3" custLinFactNeighborX="-731" custLinFactNeighborY="183"/>
      <dgm:spPr/>
      <dgm:t>
        <a:bodyPr/>
        <a:lstStyle/>
        <a:p>
          <a:endParaRPr lang="en-US"/>
        </a:p>
      </dgm:t>
    </dgm:pt>
    <dgm:pt modelId="{4A60F10F-4C45-4A14-98F0-6280BE9982A8}" type="pres">
      <dgm:prSet presAssocID="{1016A26B-DDB9-42FC-BE99-D270845BFA44}" presName="dummy1a" presStyleCnt="0"/>
      <dgm:spPr/>
    </dgm:pt>
    <dgm:pt modelId="{F042F672-DBD4-4A82-BBBB-E4D40A3D4C8E}" type="pres">
      <dgm:prSet presAssocID="{1016A26B-DDB9-42FC-BE99-D270845BFA44}" presName="dummy1b" presStyleCnt="0"/>
      <dgm:spPr/>
    </dgm:pt>
    <dgm:pt modelId="{412D49BF-5AA6-4505-8DD7-0D627AFC383D}" type="pres">
      <dgm:prSet presAssocID="{1016A26B-DDB9-42FC-BE99-D270845BFA44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6B9970-D0DF-47F4-92D0-3C9146C43727}" type="pres">
      <dgm:prSet presAssocID="{1016A26B-DDB9-42FC-BE99-D270845BFA44}" presName="wedge2" presStyleLbl="node1" presStyleIdx="1" presStyleCnt="3"/>
      <dgm:spPr/>
      <dgm:t>
        <a:bodyPr/>
        <a:lstStyle/>
        <a:p>
          <a:endParaRPr lang="en-US"/>
        </a:p>
      </dgm:t>
    </dgm:pt>
    <dgm:pt modelId="{84CEC52C-6953-4784-BEEC-22F9DD6593A4}" type="pres">
      <dgm:prSet presAssocID="{1016A26B-DDB9-42FC-BE99-D270845BFA44}" presName="dummy2a" presStyleCnt="0"/>
      <dgm:spPr/>
    </dgm:pt>
    <dgm:pt modelId="{F9D2492E-1866-4015-BA3F-13C2722B6EB0}" type="pres">
      <dgm:prSet presAssocID="{1016A26B-DDB9-42FC-BE99-D270845BFA44}" presName="dummy2b" presStyleCnt="0"/>
      <dgm:spPr/>
    </dgm:pt>
    <dgm:pt modelId="{D571C8F7-99FD-42AE-8FF5-C2A03DED2185}" type="pres">
      <dgm:prSet presAssocID="{1016A26B-DDB9-42FC-BE99-D270845BFA44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DA6BC1-75A5-47A8-8C66-F389B54ABED2}" type="pres">
      <dgm:prSet presAssocID="{1016A26B-DDB9-42FC-BE99-D270845BFA44}" presName="wedge3" presStyleLbl="node1" presStyleIdx="2" presStyleCnt="3"/>
      <dgm:spPr/>
      <dgm:t>
        <a:bodyPr/>
        <a:lstStyle/>
        <a:p>
          <a:endParaRPr lang="en-US"/>
        </a:p>
      </dgm:t>
    </dgm:pt>
    <dgm:pt modelId="{C84772A0-EC34-4E99-AEF1-32F5FEC4107B}" type="pres">
      <dgm:prSet presAssocID="{1016A26B-DDB9-42FC-BE99-D270845BFA44}" presName="dummy3a" presStyleCnt="0"/>
      <dgm:spPr/>
    </dgm:pt>
    <dgm:pt modelId="{B7B0ED35-56C3-4D92-8DAF-1EC5DABBC7EE}" type="pres">
      <dgm:prSet presAssocID="{1016A26B-DDB9-42FC-BE99-D270845BFA44}" presName="dummy3b" presStyleCnt="0"/>
      <dgm:spPr/>
    </dgm:pt>
    <dgm:pt modelId="{59EEA6E1-3136-4FA3-8E9E-218099A03612}" type="pres">
      <dgm:prSet presAssocID="{1016A26B-DDB9-42FC-BE99-D270845BFA44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045F5D-39FA-4DFB-85D4-74FB10F91A06}" type="pres">
      <dgm:prSet presAssocID="{FA1167A5-6FCD-4281-AAD9-1C91825DE5C8}" presName="arrowWedge1" presStyleLbl="fgSibTrans2D1" presStyleIdx="0" presStyleCnt="3"/>
      <dgm:spPr/>
    </dgm:pt>
    <dgm:pt modelId="{7D226022-D18B-4C2A-94FC-1BEE5AB2E2F1}" type="pres">
      <dgm:prSet presAssocID="{479315E9-397B-47C4-8020-CEAA8357AC53}" presName="arrowWedge2" presStyleLbl="fgSibTrans2D1" presStyleIdx="1" presStyleCnt="3"/>
      <dgm:spPr/>
    </dgm:pt>
    <dgm:pt modelId="{018CC2A6-DDF1-4C35-BD8E-49C96923FBB6}" type="pres">
      <dgm:prSet presAssocID="{C3DA3E25-C394-43A1-B279-0EE71B85CB05}" presName="arrowWedge3" presStyleLbl="fgSibTrans2D1" presStyleIdx="2" presStyleCnt="3"/>
      <dgm:spPr/>
    </dgm:pt>
  </dgm:ptLst>
  <dgm:cxnLst>
    <dgm:cxn modelId="{20C21174-6CDE-4CF9-A1C3-7916D6B4B4D0}" type="presOf" srcId="{5A3C83BF-214F-4CC4-805E-0311EF6BDFEE}" destId="{1689D491-3F8A-4539-A408-98C4C29B44E8}" srcOrd="0" destOrd="0" presId="urn:microsoft.com/office/officeart/2005/8/layout/cycle8"/>
    <dgm:cxn modelId="{921DF1A3-A6DD-4C99-992A-5B07EAE2C4C6}" type="presOf" srcId="{65C3E3CB-80AC-4805-BCA7-3EAEE04643DE}" destId="{CD6B9970-D0DF-47F4-92D0-3C9146C43727}" srcOrd="0" destOrd="0" presId="urn:microsoft.com/office/officeart/2005/8/layout/cycle8"/>
    <dgm:cxn modelId="{415E5618-8FC0-482A-8DD7-71906E25C907}" srcId="{1016A26B-DDB9-42FC-BE99-D270845BFA44}" destId="{BE9C28B3-FE28-4F1F-94A6-519B629D3826}" srcOrd="2" destOrd="0" parTransId="{2E43E5CC-E7E9-4B13-A66F-2F74A314CD28}" sibTransId="{C3DA3E25-C394-43A1-B279-0EE71B85CB05}"/>
    <dgm:cxn modelId="{505B696E-95F1-43FA-B51A-3D8D61FE9A51}" type="presOf" srcId="{1016A26B-DDB9-42FC-BE99-D270845BFA44}" destId="{4CB4F60B-B915-4E69-BA7F-929774CC38CE}" srcOrd="0" destOrd="0" presId="urn:microsoft.com/office/officeart/2005/8/layout/cycle8"/>
    <dgm:cxn modelId="{C6280C81-139B-461C-877D-70AB94992BD0}" srcId="{1016A26B-DDB9-42FC-BE99-D270845BFA44}" destId="{65C3E3CB-80AC-4805-BCA7-3EAEE04643DE}" srcOrd="1" destOrd="0" parTransId="{B16D5A27-E372-4EA8-B6B1-4072AF430281}" sibTransId="{479315E9-397B-47C4-8020-CEAA8357AC53}"/>
    <dgm:cxn modelId="{A99D98B7-E108-4F5F-9068-22BBF17278DA}" type="presOf" srcId="{BE9C28B3-FE28-4F1F-94A6-519B629D3826}" destId="{FEDA6BC1-75A5-47A8-8C66-F389B54ABED2}" srcOrd="0" destOrd="0" presId="urn:microsoft.com/office/officeart/2005/8/layout/cycle8"/>
    <dgm:cxn modelId="{E10A79D6-4BB1-415A-BCD1-66BC782AD9E7}" type="presOf" srcId="{5A3C83BF-214F-4CC4-805E-0311EF6BDFEE}" destId="{412D49BF-5AA6-4505-8DD7-0D627AFC383D}" srcOrd="1" destOrd="0" presId="urn:microsoft.com/office/officeart/2005/8/layout/cycle8"/>
    <dgm:cxn modelId="{AFA6100D-A4B9-42AB-A204-410B2AC0EE54}" srcId="{1016A26B-DDB9-42FC-BE99-D270845BFA44}" destId="{5A3C83BF-214F-4CC4-805E-0311EF6BDFEE}" srcOrd="0" destOrd="0" parTransId="{6429D9BA-2BC5-4956-A576-39EB46AB42F4}" sibTransId="{FA1167A5-6FCD-4281-AAD9-1C91825DE5C8}"/>
    <dgm:cxn modelId="{3912C23E-0D6F-4419-87D8-CE727EE123B0}" type="presOf" srcId="{65C3E3CB-80AC-4805-BCA7-3EAEE04643DE}" destId="{D571C8F7-99FD-42AE-8FF5-C2A03DED2185}" srcOrd="1" destOrd="0" presId="urn:microsoft.com/office/officeart/2005/8/layout/cycle8"/>
    <dgm:cxn modelId="{7FF1EE60-1AF9-42BC-B674-BBB694189E44}" type="presOf" srcId="{BE9C28B3-FE28-4F1F-94A6-519B629D3826}" destId="{59EEA6E1-3136-4FA3-8E9E-218099A03612}" srcOrd="1" destOrd="0" presId="urn:microsoft.com/office/officeart/2005/8/layout/cycle8"/>
    <dgm:cxn modelId="{6B435630-4096-42A9-93BA-97C2C785BF54}" type="presParOf" srcId="{4CB4F60B-B915-4E69-BA7F-929774CC38CE}" destId="{1689D491-3F8A-4539-A408-98C4C29B44E8}" srcOrd="0" destOrd="0" presId="urn:microsoft.com/office/officeart/2005/8/layout/cycle8"/>
    <dgm:cxn modelId="{CC38C726-9533-473A-A405-4BEC7F5A7DBA}" type="presParOf" srcId="{4CB4F60B-B915-4E69-BA7F-929774CC38CE}" destId="{4A60F10F-4C45-4A14-98F0-6280BE9982A8}" srcOrd="1" destOrd="0" presId="urn:microsoft.com/office/officeart/2005/8/layout/cycle8"/>
    <dgm:cxn modelId="{310C626F-7FAE-4E09-927E-B845E242DC1D}" type="presParOf" srcId="{4CB4F60B-B915-4E69-BA7F-929774CC38CE}" destId="{F042F672-DBD4-4A82-BBBB-E4D40A3D4C8E}" srcOrd="2" destOrd="0" presId="urn:microsoft.com/office/officeart/2005/8/layout/cycle8"/>
    <dgm:cxn modelId="{87CB5C11-3CEE-4C92-A87C-61A7A7E64DF0}" type="presParOf" srcId="{4CB4F60B-B915-4E69-BA7F-929774CC38CE}" destId="{412D49BF-5AA6-4505-8DD7-0D627AFC383D}" srcOrd="3" destOrd="0" presId="urn:microsoft.com/office/officeart/2005/8/layout/cycle8"/>
    <dgm:cxn modelId="{24FCE3ED-16ED-4182-8C3F-175EC8B6E4B1}" type="presParOf" srcId="{4CB4F60B-B915-4E69-BA7F-929774CC38CE}" destId="{CD6B9970-D0DF-47F4-92D0-3C9146C43727}" srcOrd="4" destOrd="0" presId="urn:microsoft.com/office/officeart/2005/8/layout/cycle8"/>
    <dgm:cxn modelId="{59DE2AC5-726F-4F74-9745-36A5F4B03C0A}" type="presParOf" srcId="{4CB4F60B-B915-4E69-BA7F-929774CC38CE}" destId="{84CEC52C-6953-4784-BEEC-22F9DD6593A4}" srcOrd="5" destOrd="0" presId="urn:microsoft.com/office/officeart/2005/8/layout/cycle8"/>
    <dgm:cxn modelId="{D7C3B242-8C40-4794-B602-D16C9424EE1B}" type="presParOf" srcId="{4CB4F60B-B915-4E69-BA7F-929774CC38CE}" destId="{F9D2492E-1866-4015-BA3F-13C2722B6EB0}" srcOrd="6" destOrd="0" presId="urn:microsoft.com/office/officeart/2005/8/layout/cycle8"/>
    <dgm:cxn modelId="{113B5702-5D29-43A1-B9C8-ECAB52ADBA15}" type="presParOf" srcId="{4CB4F60B-B915-4E69-BA7F-929774CC38CE}" destId="{D571C8F7-99FD-42AE-8FF5-C2A03DED2185}" srcOrd="7" destOrd="0" presId="urn:microsoft.com/office/officeart/2005/8/layout/cycle8"/>
    <dgm:cxn modelId="{D51C6EC6-CAB1-4D7A-8940-37D83F4EF876}" type="presParOf" srcId="{4CB4F60B-B915-4E69-BA7F-929774CC38CE}" destId="{FEDA6BC1-75A5-47A8-8C66-F389B54ABED2}" srcOrd="8" destOrd="0" presId="urn:microsoft.com/office/officeart/2005/8/layout/cycle8"/>
    <dgm:cxn modelId="{7C93FD84-6133-4F64-A66A-0D2A5D32AA27}" type="presParOf" srcId="{4CB4F60B-B915-4E69-BA7F-929774CC38CE}" destId="{C84772A0-EC34-4E99-AEF1-32F5FEC4107B}" srcOrd="9" destOrd="0" presId="urn:microsoft.com/office/officeart/2005/8/layout/cycle8"/>
    <dgm:cxn modelId="{476C4A7E-59F1-48BB-80A2-40569B019F15}" type="presParOf" srcId="{4CB4F60B-B915-4E69-BA7F-929774CC38CE}" destId="{B7B0ED35-56C3-4D92-8DAF-1EC5DABBC7EE}" srcOrd="10" destOrd="0" presId="urn:microsoft.com/office/officeart/2005/8/layout/cycle8"/>
    <dgm:cxn modelId="{C30680D9-A329-419B-8B91-F4E64C1771BE}" type="presParOf" srcId="{4CB4F60B-B915-4E69-BA7F-929774CC38CE}" destId="{59EEA6E1-3136-4FA3-8E9E-218099A03612}" srcOrd="11" destOrd="0" presId="urn:microsoft.com/office/officeart/2005/8/layout/cycle8"/>
    <dgm:cxn modelId="{5AB9F939-2C75-4B10-AD13-A0070636192E}" type="presParOf" srcId="{4CB4F60B-B915-4E69-BA7F-929774CC38CE}" destId="{6B045F5D-39FA-4DFB-85D4-74FB10F91A06}" srcOrd="12" destOrd="0" presId="urn:microsoft.com/office/officeart/2005/8/layout/cycle8"/>
    <dgm:cxn modelId="{3463A5DF-8470-4E95-BE50-A66029250780}" type="presParOf" srcId="{4CB4F60B-B915-4E69-BA7F-929774CC38CE}" destId="{7D226022-D18B-4C2A-94FC-1BEE5AB2E2F1}" srcOrd="13" destOrd="0" presId="urn:microsoft.com/office/officeart/2005/8/layout/cycle8"/>
    <dgm:cxn modelId="{369D0AD4-9E22-411E-A003-638749489514}" type="presParOf" srcId="{4CB4F60B-B915-4E69-BA7F-929774CC38CE}" destId="{018CC2A6-DDF1-4C35-BD8E-49C96923FBB6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89D491-3F8A-4539-A408-98C4C29B44E8}">
      <dsp:nvSpPr>
        <dsp:cNvPr id="0" name=""/>
        <dsp:cNvSpPr/>
      </dsp:nvSpPr>
      <dsp:spPr>
        <a:xfrm>
          <a:off x="1848630" y="360542"/>
          <a:ext cx="4551680" cy="4551680"/>
        </a:xfrm>
        <a:prstGeom prst="pie">
          <a:avLst>
            <a:gd name="adj1" fmla="val 16200000"/>
            <a:gd name="adj2" fmla="val 18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4247473" y="1325065"/>
        <a:ext cx="1625600" cy="1354666"/>
      </dsp:txXfrm>
    </dsp:sp>
    <dsp:sp modelId="{CD6B9970-D0DF-47F4-92D0-3C9146C43727}">
      <dsp:nvSpPr>
        <dsp:cNvPr id="0" name=""/>
        <dsp:cNvSpPr/>
      </dsp:nvSpPr>
      <dsp:spPr>
        <a:xfrm>
          <a:off x="1788159" y="514773"/>
          <a:ext cx="4551680" cy="4551680"/>
        </a:xfrm>
        <a:prstGeom prst="pie">
          <a:avLst>
            <a:gd name="adj1" fmla="val 1800000"/>
            <a:gd name="adj2" fmla="val 90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2871893" y="3467946"/>
        <a:ext cx="2438400" cy="1192106"/>
      </dsp:txXfrm>
    </dsp:sp>
    <dsp:sp modelId="{FEDA6BC1-75A5-47A8-8C66-F389B54ABED2}">
      <dsp:nvSpPr>
        <dsp:cNvPr id="0" name=""/>
        <dsp:cNvSpPr/>
      </dsp:nvSpPr>
      <dsp:spPr>
        <a:xfrm>
          <a:off x="1694416" y="352213"/>
          <a:ext cx="4551680" cy="4551680"/>
        </a:xfrm>
        <a:prstGeom prst="pie">
          <a:avLst>
            <a:gd name="adj1" fmla="val 9000000"/>
            <a:gd name="adj2" fmla="val 162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2221653" y="1316736"/>
        <a:ext cx="1625600" cy="1354666"/>
      </dsp:txXfrm>
    </dsp:sp>
    <dsp:sp modelId="{6B045F5D-39FA-4DFB-85D4-74FB10F91A06}">
      <dsp:nvSpPr>
        <dsp:cNvPr id="0" name=""/>
        <dsp:cNvSpPr/>
      </dsp:nvSpPr>
      <dsp:spPr>
        <a:xfrm>
          <a:off x="1567235" y="78772"/>
          <a:ext cx="5115221" cy="5115221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226022-D18B-4C2A-94FC-1BEE5AB2E2F1}">
      <dsp:nvSpPr>
        <dsp:cNvPr id="0" name=""/>
        <dsp:cNvSpPr/>
      </dsp:nvSpPr>
      <dsp:spPr>
        <a:xfrm>
          <a:off x="1506389" y="232714"/>
          <a:ext cx="5115221" cy="5115221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8CC2A6-DDF1-4C35-BD8E-49C96923FBB6}">
      <dsp:nvSpPr>
        <dsp:cNvPr id="0" name=""/>
        <dsp:cNvSpPr/>
      </dsp:nvSpPr>
      <dsp:spPr>
        <a:xfrm>
          <a:off x="1412270" y="70442"/>
          <a:ext cx="5115221" cy="5115221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43238" cy="466725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276" y="1"/>
            <a:ext cx="3043238" cy="466725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0E51E8DE-A5FD-4705-A88E-F3302D2E4006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9925"/>
            <a:ext cx="5619750" cy="3665538"/>
          </a:xfrm>
          <a:prstGeom prst="rect">
            <a:avLst/>
          </a:prstGeom>
        </p:spPr>
        <p:txBody>
          <a:bodyPr vert="horz" lIns="91431" tIns="45715" rIns="91431" bIns="4571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2375"/>
            <a:ext cx="3043238" cy="466725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276" y="8842375"/>
            <a:ext cx="3043238" cy="466725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0520364B-0D34-4D78-B1FA-39EB8205E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806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D5ED8-C53C-4066-AAB4-BFDEB9FCC655}" type="datetime1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3A203-932D-49B3-A458-140E85AA3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433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12AD3-3193-40FC-B35A-EEC89F3AFBC3}" type="datetime1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3A203-932D-49B3-A458-140E85AA3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876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6E055-EAEF-4A14-9C22-73FA8BEBB0D0}" type="datetime1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3A203-932D-49B3-A458-140E85AA3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331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42E9C-7899-4963-B80E-209E7E72C613}" type="datetime1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3A203-932D-49B3-A458-140E85AA3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490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6C3C9-1721-4B50-9E6B-E960C65FCFED}" type="datetime1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3A203-932D-49B3-A458-140E85AA3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406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767B7-D0A1-476B-9F29-ECEAC687B815}" type="datetime1">
              <a:rPr lang="en-US" smtClean="0"/>
              <a:t>3/11/2025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3A203-932D-49B3-A458-140E85AA3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278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7778B-D8B0-4B13-B6D2-F4FEA44A2C49}" type="datetime1">
              <a:rPr lang="en-US" smtClean="0"/>
              <a:t>3/11/2025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3A203-932D-49B3-A458-140E85AA3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51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DF660-0414-461B-9112-27F5D080CED2}" type="datetime1">
              <a:rPr lang="en-US" smtClean="0"/>
              <a:t>3/11/2025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3A203-932D-49B3-A458-140E85AA3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48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38818-5B19-411B-8637-763B37E5530B}" type="datetime1">
              <a:rPr lang="en-US" smtClean="0"/>
              <a:t>3/11/2025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3A203-932D-49B3-A458-140E85AA3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733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CA135-01C7-45A2-80BE-450957BF9078}" type="datetime1">
              <a:rPr lang="en-US" smtClean="0"/>
              <a:t>3/11/2025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3A203-932D-49B3-A458-140E85AA3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10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EE9F1-C7D2-4B2F-9F7C-3E61C39EB417}" type="datetime1">
              <a:rPr lang="en-US" smtClean="0"/>
              <a:t>3/11/2025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3A203-932D-49B3-A458-140E85AA3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174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A94804-623B-4141-9DEC-B93F90F9E74E}" type="datetime1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83A203-932D-49B3-A458-140E85AA3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75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10 Best trails and hikes in Cornwall-on-Hudson | AllTrails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066109" y="1132642"/>
            <a:ext cx="8059782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Cornwall Central School District</a:t>
            </a:r>
          </a:p>
          <a:p>
            <a:pPr algn="ctr"/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2025 – 2026 Proposed Budget</a:t>
            </a:r>
          </a:p>
          <a:p>
            <a:pPr algn="ctr"/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March 10, 2025</a:t>
            </a:r>
          </a:p>
          <a:p>
            <a:pPr algn="ctr"/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"Striving for Excellence Every Day”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6488668"/>
            <a:ext cx="12192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	</a:t>
            </a:r>
            <a:r>
              <a:rPr lang="en-US" sz="1100" b="1" dirty="0">
                <a:solidFill>
                  <a:srgbClr val="0F8945"/>
                </a:solidFill>
              </a:rPr>
              <a:t>Cornwall Central High School           Cornwall Central Middle School           Cornwall-on-Hudson Elementary School              Cornwall Elementary School            Willow Avenue Elementary School 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0" y="6488668"/>
            <a:ext cx="12192000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3" t="25524" r="5555" b="25523"/>
          <a:stretch/>
        </p:blipFill>
        <p:spPr>
          <a:xfrm>
            <a:off x="0" y="6488668"/>
            <a:ext cx="849086" cy="369332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960629" y="6492875"/>
            <a:ext cx="231371" cy="365125"/>
          </a:xfrm>
        </p:spPr>
        <p:txBody>
          <a:bodyPr/>
          <a:lstStyle/>
          <a:p>
            <a:fld id="{BC83A203-932D-49B3-A458-140E85AA3C04}" type="slidenum">
              <a:rPr lang="en-US" smtClean="0">
                <a:solidFill>
                  <a:schemeClr val="tx1"/>
                </a:solidFill>
              </a:rPr>
              <a:t>1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7562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488668"/>
            <a:ext cx="12192000" cy="369332"/>
          </a:xfrm>
          <a:prstGeom prst="rect">
            <a:avLst/>
          </a:prstGeom>
          <a:solidFill>
            <a:srgbClr val="0F8945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	</a:t>
            </a:r>
            <a:r>
              <a: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Cornwall Central High School           Cornwall Central Middle School           Cornwall-on-Hudson Elementary School              Cornwall Elementary School            Willow Avenue Elementary School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103724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cs typeface="Times New Roman" panose="02020603050405020304" pitchFamily="18" charset="0"/>
              </a:rPr>
              <a:t>2025-26 Revised Revenue Projections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2DF2AF6-9004-A1CB-4DDC-F162B20A8700}"/>
              </a:ext>
            </a:extLst>
          </p:cNvPr>
          <p:cNvSpPr txBox="1">
            <a:spLocks/>
          </p:cNvSpPr>
          <p:nvPr/>
        </p:nvSpPr>
        <p:spPr>
          <a:xfrm>
            <a:off x="640619" y="1296140"/>
            <a:ext cx="10058400" cy="4023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  <a:spcBef>
                <a:spcPts val="0"/>
              </a:spcBef>
            </a:pPr>
            <a:endParaRPr lang="en-US" sz="3200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0619" y="856740"/>
            <a:ext cx="106314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endParaRPr lang="en-US" sz="2000" dirty="0"/>
          </a:p>
          <a:p>
            <a:r>
              <a:rPr lang="en-US" sz="2800" dirty="0"/>
              <a:t>  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6488668"/>
            <a:ext cx="12192000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88668"/>
            <a:ext cx="849086" cy="37395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904453" y="6406412"/>
            <a:ext cx="347932" cy="365125"/>
          </a:xfrm>
        </p:spPr>
        <p:txBody>
          <a:bodyPr/>
          <a:lstStyle/>
          <a:p>
            <a:fld id="{BC83A203-932D-49B3-A458-140E85AA3C04}" type="slidenum">
              <a:rPr lang="en-US" smtClean="0">
                <a:solidFill>
                  <a:schemeClr val="bg1"/>
                </a:solidFill>
              </a:rPr>
              <a:t>10</a:t>
            </a:fld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6708178"/>
              </p:ext>
            </p:extLst>
          </p:nvPr>
        </p:nvGraphicFramePr>
        <p:xfrm>
          <a:off x="2298738" y="1005840"/>
          <a:ext cx="7315200" cy="1935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296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2025-26</a:t>
                      </a:r>
                    </a:p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Revised Revenue Projections</a:t>
                      </a:r>
                      <a:endParaRPr lang="en-US" sz="1400" b="0" i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894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2024-25</a:t>
                      </a:r>
                    </a:p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Projected Revenue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894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Budget-to-Budget Increase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894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06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$ 90,364,365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$ 87,435,879</a:t>
                      </a:r>
                    </a:p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$ 2,928,486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 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 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167008" y="3301476"/>
            <a:ext cx="985798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000" b="1" i="1" dirty="0">
                <a:solidFill>
                  <a:srgbClr val="0F8945"/>
                </a:solidFill>
                <a:cs typeface="Arial" pitchFamily="34" charset="0"/>
              </a:rPr>
              <a:t>Assumptions:</a:t>
            </a:r>
          </a:p>
          <a:p>
            <a:pPr marL="342900" indent="-342900">
              <a:buBlip>
                <a:blip r:embed="rId3"/>
              </a:buBlip>
            </a:pPr>
            <a:r>
              <a:rPr lang="en-US" sz="2000" dirty="0">
                <a:cs typeface="Arial" pitchFamily="34" charset="0"/>
              </a:rPr>
              <a:t>Maximum allowable property tax levy increase = 3.08% = $1,615,813</a:t>
            </a:r>
          </a:p>
          <a:p>
            <a:pPr marL="342900" indent="-342900">
              <a:buBlip>
                <a:blip r:embed="rId3"/>
              </a:buBlip>
            </a:pPr>
            <a:r>
              <a:rPr lang="en-US" sz="2000" b="1" i="1" dirty="0">
                <a:cs typeface="Arial" pitchFamily="34" charset="0"/>
              </a:rPr>
              <a:t>2.50% property tax levy increase used in revenue projection = $1,311,537</a:t>
            </a:r>
          </a:p>
          <a:p>
            <a:pPr marL="342900" indent="-342900">
              <a:buBlip>
                <a:blip r:embed="rId3"/>
              </a:buBlip>
            </a:pPr>
            <a:r>
              <a:rPr lang="en-US" sz="2000" dirty="0">
                <a:cs typeface="Arial" pitchFamily="34" charset="0"/>
              </a:rPr>
              <a:t>Increase in State Aid = $1,020,442</a:t>
            </a:r>
          </a:p>
          <a:p>
            <a:pPr marL="342900" indent="-342900">
              <a:buBlip>
                <a:blip r:embed="rId3"/>
              </a:buBlip>
            </a:pPr>
            <a:r>
              <a:rPr lang="en-US" sz="2000" dirty="0">
                <a:cs typeface="Arial" pitchFamily="34" charset="0"/>
              </a:rPr>
              <a:t>Increase in miscellaneous revenue = $232,131</a:t>
            </a:r>
          </a:p>
          <a:p>
            <a:pPr>
              <a:buNone/>
            </a:pPr>
            <a:endParaRPr lang="en-US" sz="2000" b="1" i="1" dirty="0">
              <a:solidFill>
                <a:srgbClr val="0F8945"/>
              </a:solidFill>
              <a:cs typeface="Arial" pitchFamily="34" charset="0"/>
            </a:endParaRPr>
          </a:p>
          <a:p>
            <a:pPr>
              <a:buNone/>
            </a:pPr>
            <a:r>
              <a:rPr lang="en-US" sz="2000" b="1" i="1" dirty="0">
                <a:solidFill>
                  <a:srgbClr val="0F8945"/>
                </a:solidFill>
                <a:cs typeface="Arial" pitchFamily="34" charset="0"/>
              </a:rPr>
              <a:t>Open Items:</a:t>
            </a:r>
          </a:p>
          <a:p>
            <a:pPr marL="342900" indent="-342900">
              <a:buClrTx/>
              <a:buSzPct val="90000"/>
              <a:buBlip>
                <a:blip r:embed="rId3"/>
              </a:buBlip>
            </a:pPr>
            <a:r>
              <a:rPr lang="en-US" sz="2000" dirty="0">
                <a:cs typeface="Arial" pitchFamily="34" charset="0"/>
              </a:rPr>
              <a:t>Final State Aid Figures </a:t>
            </a:r>
          </a:p>
        </p:txBody>
      </p:sp>
    </p:spTree>
    <p:extLst>
      <p:ext uri="{BB962C8B-B14F-4D97-AF65-F5344CB8AC3E}">
        <p14:creationId xmlns:p14="http://schemas.microsoft.com/office/powerpoint/2010/main" val="3472111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488668"/>
            <a:ext cx="12192000" cy="369332"/>
          </a:xfrm>
          <a:prstGeom prst="rect">
            <a:avLst/>
          </a:prstGeom>
          <a:solidFill>
            <a:srgbClr val="0F8945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	</a:t>
            </a:r>
            <a:r>
              <a: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Cornwall Central High School           Cornwall Central Middle School           Cornwall-on-Hudson Elementary School              Cornwall Elementary School            Willow Avenue Elementary School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103724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cs typeface="Times New Roman" panose="02020603050405020304" pitchFamily="18" charset="0"/>
              </a:rPr>
              <a:t>2025-26 Preliminary Budget Summary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2DF2AF6-9004-A1CB-4DDC-F162B20A8700}"/>
              </a:ext>
            </a:extLst>
          </p:cNvPr>
          <p:cNvSpPr txBox="1">
            <a:spLocks/>
          </p:cNvSpPr>
          <p:nvPr/>
        </p:nvSpPr>
        <p:spPr>
          <a:xfrm>
            <a:off x="640619" y="1296140"/>
            <a:ext cx="10058400" cy="4023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  <a:spcBef>
                <a:spcPts val="0"/>
              </a:spcBef>
            </a:pPr>
            <a:endParaRPr lang="en-US" sz="3200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0619" y="856740"/>
            <a:ext cx="106314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endParaRPr lang="en-US" sz="2000" dirty="0"/>
          </a:p>
          <a:p>
            <a:r>
              <a:rPr lang="en-US" sz="2800" dirty="0"/>
              <a:t>  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6488668"/>
            <a:ext cx="12192000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88668"/>
            <a:ext cx="849086" cy="37395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903826" y="6400923"/>
            <a:ext cx="362989" cy="365125"/>
          </a:xfrm>
        </p:spPr>
        <p:txBody>
          <a:bodyPr/>
          <a:lstStyle/>
          <a:p>
            <a:fld id="{BC83A203-932D-49B3-A458-140E85AA3C04}" type="slidenum">
              <a:rPr lang="en-US" smtClean="0">
                <a:solidFill>
                  <a:schemeClr val="bg1"/>
                </a:solidFill>
              </a:rPr>
              <a:t>11</a:t>
            </a:fld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2514600" y="952807"/>
          <a:ext cx="7162800" cy="49512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5748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Amount</a:t>
                      </a:r>
                      <a:endParaRPr lang="en-US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0F894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4614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+mn-lt"/>
                          <a:cs typeface="Arial" panose="020B0604020202020204" pitchFamily="34" charset="0"/>
                        </a:rPr>
                        <a:t>Preliminary Budget </a:t>
                      </a:r>
                      <a:r>
                        <a:rPr lang="en-US" sz="1600" b="0" dirty="0">
                          <a:latin typeface="+mn-lt"/>
                          <a:cs typeface="Arial" panose="020B0604020202020204" pitchFamily="34" charset="0"/>
                        </a:rPr>
                        <a:t>(“roll-over” expenditures)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$ 93,448,962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3176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+mn-lt"/>
                          <a:cs typeface="Arial" panose="020B0604020202020204" pitchFamily="34" charset="0"/>
                        </a:rPr>
                        <a:t>Preliminary</a:t>
                      </a:r>
                      <a:r>
                        <a:rPr lang="en-US" sz="1600" b="1" baseline="0" dirty="0">
                          <a:latin typeface="+mn-lt"/>
                          <a:cs typeface="Arial" panose="020B0604020202020204" pitchFamily="34" charset="0"/>
                        </a:rPr>
                        <a:t> Revenues:</a:t>
                      </a:r>
                      <a:endParaRPr lang="en-US" sz="16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4591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n-lt"/>
                          <a:cs typeface="Arial" panose="020B0604020202020204" pitchFamily="34" charset="0"/>
                        </a:rPr>
                        <a:t>Property Tax Levy </a:t>
                      </a:r>
                      <a:r>
                        <a:rPr lang="en-US" sz="1400" dirty="0">
                          <a:latin typeface="+mn-lt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400" b="1" i="1" dirty="0">
                          <a:latin typeface="+mn-lt"/>
                          <a:cs typeface="Arial" panose="020B0604020202020204" pitchFamily="34" charset="0"/>
                        </a:rPr>
                        <a:t>3.00%</a:t>
                      </a:r>
                      <a:r>
                        <a:rPr lang="en-US" sz="1400" dirty="0">
                          <a:latin typeface="+mn-lt"/>
                          <a:cs typeface="Arial" panose="020B0604020202020204" pitchFamily="34" charset="0"/>
                        </a:rPr>
                        <a:t> increase)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54,036,225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4591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n-lt"/>
                          <a:cs typeface="Arial" panose="020B0604020202020204" pitchFamily="34" charset="0"/>
                        </a:rPr>
                        <a:t>State</a:t>
                      </a:r>
                      <a:r>
                        <a:rPr lang="en-US" sz="1600" baseline="0" dirty="0">
                          <a:latin typeface="+mn-lt"/>
                          <a:cs typeface="Arial" panose="020B0604020202020204" pitchFamily="34" charset="0"/>
                        </a:rPr>
                        <a:t> Aid</a:t>
                      </a:r>
                      <a:endParaRPr lang="en-US"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34,997,138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4591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n-lt"/>
                          <a:cs typeface="Arial" panose="020B0604020202020204" pitchFamily="34" charset="0"/>
                        </a:rPr>
                        <a:t>Miscellaneous 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  1,593,327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4591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+mn-lt"/>
                          <a:cs typeface="Arial" panose="020B0604020202020204" pitchFamily="34" charset="0"/>
                        </a:rPr>
                        <a:t>Total Preliminary Revenues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90,626,690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14673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Current Shortfall</a:t>
                      </a:r>
                      <a:r>
                        <a:rPr lang="en-US" sz="1600" b="1" baseline="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 –</a:t>
                      </a:r>
                    </a:p>
                    <a:p>
                      <a:pPr algn="l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 without Assigned</a:t>
                      </a:r>
                      <a:r>
                        <a:rPr lang="en-US" sz="1600" b="1" baseline="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 Fund Balance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0F894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    $ (2,822,272)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F894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95468"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Preliminary Assigned</a:t>
                      </a:r>
                      <a:r>
                        <a:rPr lang="en-US" sz="1600" b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Fund Balance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  2,500,000   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836478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Current Deficit for</a:t>
                      </a:r>
                      <a:r>
                        <a:rPr lang="en-US" sz="1600" b="1" baseline="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 Instructional and Operational Needs – 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with Assigned</a:t>
                      </a:r>
                      <a:r>
                        <a:rPr lang="en-US" sz="1600" b="1" baseline="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 Fund Balance</a:t>
                      </a:r>
                      <a:endParaRPr lang="en-US" sz="800" b="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0F894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$ (322,272)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F894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70012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488668"/>
            <a:ext cx="12192000" cy="369332"/>
          </a:xfrm>
          <a:prstGeom prst="rect">
            <a:avLst/>
          </a:prstGeom>
          <a:solidFill>
            <a:srgbClr val="0F8945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	</a:t>
            </a:r>
            <a:r>
              <a: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Cornwall Central High School           Cornwall Central Middle School           Cornwall-on-Hudson Elementary School              Cornwall Elementary School            Willow Avenue Elementary School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103724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cs typeface="Times New Roman" panose="02020603050405020304" pitchFamily="18" charset="0"/>
              </a:rPr>
              <a:t>2025-26 Revised Budget Summary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2DF2AF6-9004-A1CB-4DDC-F162B20A8700}"/>
              </a:ext>
            </a:extLst>
          </p:cNvPr>
          <p:cNvSpPr txBox="1">
            <a:spLocks/>
          </p:cNvSpPr>
          <p:nvPr/>
        </p:nvSpPr>
        <p:spPr>
          <a:xfrm>
            <a:off x="640619" y="1296140"/>
            <a:ext cx="10058400" cy="4023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  <a:spcBef>
                <a:spcPts val="0"/>
              </a:spcBef>
            </a:pPr>
            <a:endParaRPr lang="en-US" sz="3200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0619" y="856740"/>
            <a:ext cx="106314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endParaRPr lang="en-US" sz="2000" dirty="0"/>
          </a:p>
          <a:p>
            <a:r>
              <a:rPr lang="en-US" sz="2800" dirty="0"/>
              <a:t>  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6488668"/>
            <a:ext cx="12192000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88668"/>
            <a:ext cx="849086" cy="37395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903826" y="6409236"/>
            <a:ext cx="371302" cy="365125"/>
          </a:xfrm>
        </p:spPr>
        <p:txBody>
          <a:bodyPr/>
          <a:lstStyle/>
          <a:p>
            <a:fld id="{BC83A203-932D-49B3-A458-140E85AA3C04}" type="slidenum">
              <a:rPr lang="en-US" smtClean="0">
                <a:solidFill>
                  <a:schemeClr val="bg1"/>
                </a:solidFill>
              </a:rPr>
              <a:t>12</a:t>
            </a:fld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8453113"/>
              </p:ext>
            </p:extLst>
          </p:nvPr>
        </p:nvGraphicFramePr>
        <p:xfrm>
          <a:off x="2514600" y="952807"/>
          <a:ext cx="7162800" cy="49512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5748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Amount</a:t>
                      </a:r>
                      <a:endParaRPr lang="en-US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0F894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4614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+mn-lt"/>
                          <a:cs typeface="Arial" panose="020B0604020202020204" pitchFamily="34" charset="0"/>
                        </a:rPr>
                        <a:t>Revised Budget </a:t>
                      </a:r>
                      <a:r>
                        <a:rPr lang="en-US" sz="1600" b="0" dirty="0">
                          <a:latin typeface="+mn-lt"/>
                          <a:cs typeface="Arial" panose="020B0604020202020204" pitchFamily="34" charset="0"/>
                        </a:rPr>
                        <a:t>(revised expenditures)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$ 92,721,136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3176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+mn-lt"/>
                          <a:cs typeface="Arial" panose="020B0604020202020204" pitchFamily="34" charset="0"/>
                        </a:rPr>
                        <a:t>Revised</a:t>
                      </a:r>
                      <a:r>
                        <a:rPr lang="en-US" sz="1600" b="1" baseline="0" dirty="0">
                          <a:latin typeface="+mn-lt"/>
                          <a:cs typeface="Arial" panose="020B0604020202020204" pitchFamily="34" charset="0"/>
                        </a:rPr>
                        <a:t> Revenues:</a:t>
                      </a:r>
                      <a:endParaRPr lang="en-US" sz="16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4591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n-lt"/>
                          <a:cs typeface="Arial" panose="020B0604020202020204" pitchFamily="34" charset="0"/>
                        </a:rPr>
                        <a:t>Property Tax Levy </a:t>
                      </a:r>
                      <a:r>
                        <a:rPr lang="en-US" sz="1400" dirty="0">
                          <a:latin typeface="+mn-lt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400" b="1" i="1" dirty="0">
                          <a:latin typeface="+mn-lt"/>
                          <a:cs typeface="Arial" panose="020B0604020202020204" pitchFamily="34" charset="0"/>
                        </a:rPr>
                        <a:t>2.50%</a:t>
                      </a:r>
                      <a:r>
                        <a:rPr lang="en-US" sz="1400" dirty="0">
                          <a:latin typeface="+mn-lt"/>
                          <a:cs typeface="Arial" panose="020B0604020202020204" pitchFamily="34" charset="0"/>
                        </a:rPr>
                        <a:t> increase)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53,773,900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4591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n-lt"/>
                          <a:cs typeface="Arial" panose="020B0604020202020204" pitchFamily="34" charset="0"/>
                        </a:rPr>
                        <a:t>State</a:t>
                      </a:r>
                      <a:r>
                        <a:rPr lang="en-US" sz="1600" baseline="0" dirty="0">
                          <a:latin typeface="+mn-lt"/>
                          <a:cs typeface="Arial" panose="020B0604020202020204" pitchFamily="34" charset="0"/>
                        </a:rPr>
                        <a:t> Aid</a:t>
                      </a:r>
                      <a:endParaRPr lang="en-US"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34,997,138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4591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n-lt"/>
                          <a:cs typeface="Arial" panose="020B0604020202020204" pitchFamily="34" charset="0"/>
                        </a:rPr>
                        <a:t>Miscellaneous 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  1,593,327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4591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+mn-lt"/>
                          <a:cs typeface="Arial" panose="020B0604020202020204" pitchFamily="34" charset="0"/>
                        </a:rPr>
                        <a:t>Total Revised Revenues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90,364,365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14673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Current Shortfall</a:t>
                      </a:r>
                      <a:r>
                        <a:rPr lang="en-US" sz="1600" b="1" baseline="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 –</a:t>
                      </a:r>
                    </a:p>
                    <a:p>
                      <a:pPr algn="l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 without Assigned</a:t>
                      </a:r>
                      <a:r>
                        <a:rPr lang="en-US" sz="1600" b="1" baseline="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 Fund Balance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0F894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    $ (2,356,771)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F894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95468"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Revised Assigned</a:t>
                      </a:r>
                      <a:r>
                        <a:rPr lang="en-US" sz="1600" b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Fund Balance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  2,356,771   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836478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Current Deficit for</a:t>
                      </a:r>
                      <a:r>
                        <a:rPr lang="en-US" sz="1600" b="1" baseline="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 Instructional and Operational Needs – 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with Assigned</a:t>
                      </a:r>
                      <a:r>
                        <a:rPr lang="en-US" sz="1600" b="1" baseline="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 Fund Balance</a:t>
                      </a:r>
                      <a:endParaRPr lang="en-US" sz="800" b="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0F894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$ 0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F894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82465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488668"/>
            <a:ext cx="12192000" cy="369332"/>
          </a:xfrm>
          <a:prstGeom prst="rect">
            <a:avLst/>
          </a:prstGeom>
          <a:solidFill>
            <a:srgbClr val="0F8945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	</a:t>
            </a:r>
            <a:r>
              <a: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Cornwall Central High School           Cornwall Central Middle School           Cornwall-on-Hudson Elementary School              Cornwall Elementary School            Willow Avenue Elementary School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cs typeface="Times New Roman" panose="02020603050405020304" pitchFamily="18" charset="0"/>
              </a:rPr>
              <a:t>2025-26 Revised Budget – Recap</a:t>
            </a:r>
            <a:endParaRPr lang="en-US" sz="3800" dirty="0"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0619" y="856740"/>
            <a:ext cx="106314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endParaRPr lang="en-US" sz="2000" dirty="0"/>
          </a:p>
          <a:p>
            <a:r>
              <a:rPr lang="en-US" sz="2800" dirty="0"/>
              <a:t>  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6488668"/>
            <a:ext cx="12192000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88668"/>
            <a:ext cx="849086" cy="37395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878887" y="6409236"/>
            <a:ext cx="379615" cy="365125"/>
          </a:xfrm>
        </p:spPr>
        <p:txBody>
          <a:bodyPr/>
          <a:lstStyle/>
          <a:p>
            <a:fld id="{BC83A203-932D-49B3-A458-140E85AA3C04}" type="slidenum">
              <a:rPr lang="en-US" smtClean="0">
                <a:solidFill>
                  <a:schemeClr val="bg1"/>
                </a:solidFill>
              </a:rPr>
              <a:t>13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49086" y="2907593"/>
            <a:ext cx="446274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100000"/>
            </a:pPr>
            <a:r>
              <a:rPr lang="en-US" b="1" i="1" dirty="0">
                <a:solidFill>
                  <a:srgbClr val="0F8945"/>
                </a:solidFill>
                <a:cs typeface="Arial" pitchFamily="34" charset="0"/>
              </a:rPr>
              <a:t>Assumptions:</a:t>
            </a:r>
          </a:p>
          <a:p>
            <a:pPr marL="285750" indent="-285750">
              <a:buClrTx/>
              <a:buSzPct val="100000"/>
              <a:buBlip>
                <a:blip r:embed="rId3"/>
              </a:buBlip>
            </a:pPr>
            <a:r>
              <a:rPr lang="en-US" dirty="0">
                <a:cs typeface="Arial" pitchFamily="34" charset="0"/>
              </a:rPr>
              <a:t>Maximum allowable property tax levy increase = 3.08% = $1,615,813</a:t>
            </a:r>
          </a:p>
          <a:p>
            <a:pPr marL="285750" indent="-285750">
              <a:buClrTx/>
              <a:buSzPct val="100000"/>
              <a:buBlip>
                <a:blip r:embed="rId3"/>
              </a:buBlip>
            </a:pPr>
            <a:r>
              <a:rPr lang="en-US" b="1" dirty="0">
                <a:cs typeface="Arial" pitchFamily="34" charset="0"/>
              </a:rPr>
              <a:t>2.50% property tax levy increase used in revenue projection = $1,311,537</a:t>
            </a:r>
          </a:p>
          <a:p>
            <a:pPr marL="285750" indent="-285750">
              <a:buClrTx/>
              <a:buSzPct val="100000"/>
              <a:buBlip>
                <a:blip r:embed="rId3"/>
              </a:buBlip>
            </a:pPr>
            <a:r>
              <a:rPr lang="en-US" dirty="0">
                <a:cs typeface="Arial" pitchFamily="34" charset="0"/>
              </a:rPr>
              <a:t>Increase in State Aid = $1,020,442</a:t>
            </a:r>
          </a:p>
          <a:p>
            <a:pPr marL="285750" indent="-285750">
              <a:buClrTx/>
              <a:buSzPct val="100000"/>
              <a:buBlip>
                <a:blip r:embed="rId3"/>
              </a:buBlip>
            </a:pPr>
            <a:r>
              <a:rPr lang="en-US" dirty="0">
                <a:cs typeface="Arial" pitchFamily="34" charset="0"/>
              </a:rPr>
              <a:t>Increase in miscellaneous revenue = $232,131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6300556"/>
              </p:ext>
            </p:extLst>
          </p:nvPr>
        </p:nvGraphicFramePr>
        <p:xfrm>
          <a:off x="454430" y="838499"/>
          <a:ext cx="2590800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3838090779"/>
                    </a:ext>
                  </a:extLst>
                </a:gridCol>
              </a:tblGrid>
              <a:tr h="9296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2025-26</a:t>
                      </a:r>
                    </a:p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Revised Budget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894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0887151"/>
                  </a:ext>
                </a:extLst>
              </a:tr>
              <a:tr h="9906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$ 92,721,136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3639632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8806036"/>
              </p:ext>
            </p:extLst>
          </p:nvPr>
        </p:nvGraphicFramePr>
        <p:xfrm>
          <a:off x="3435234" y="838499"/>
          <a:ext cx="2590800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3550487610"/>
                    </a:ext>
                  </a:extLst>
                </a:gridCol>
              </a:tblGrid>
              <a:tr h="9296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2025-26</a:t>
                      </a:r>
                    </a:p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Revised Revenue Projections</a:t>
                      </a:r>
                      <a:endParaRPr lang="en-US" sz="1400" b="0" i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894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6740913"/>
                  </a:ext>
                </a:extLst>
              </a:tr>
              <a:tr h="9906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$ 90,364,365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5256879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3878181"/>
              </p:ext>
            </p:extLst>
          </p:nvPr>
        </p:nvGraphicFramePr>
        <p:xfrm>
          <a:off x="6334643" y="838499"/>
          <a:ext cx="2590800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3550487610"/>
                    </a:ext>
                  </a:extLst>
                </a:gridCol>
              </a:tblGrid>
              <a:tr h="9296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Current Shortfall –</a:t>
                      </a:r>
                    </a:p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without Assigned Fund Balance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894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6740913"/>
                  </a:ext>
                </a:extLst>
              </a:tr>
              <a:tr h="9906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$ (2,356,711)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5256879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121254"/>
              </p:ext>
            </p:extLst>
          </p:nvPr>
        </p:nvGraphicFramePr>
        <p:xfrm>
          <a:off x="9234052" y="838499"/>
          <a:ext cx="2590800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3550487610"/>
                    </a:ext>
                  </a:extLst>
                </a:gridCol>
              </a:tblGrid>
              <a:tr h="9296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Current Shortfall –</a:t>
                      </a:r>
                    </a:p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with Assigned Fund Balance of $2,356,711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894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6740913"/>
                  </a:ext>
                </a:extLst>
              </a:tr>
              <a:tr h="9906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$ 0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5256879"/>
                  </a:ext>
                </a:extLst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6454635" y="2889352"/>
            <a:ext cx="446274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b="1" i="1" dirty="0">
                <a:solidFill>
                  <a:srgbClr val="0F8945"/>
                </a:solidFill>
                <a:cs typeface="Arial" pitchFamily="34" charset="0"/>
              </a:rPr>
              <a:t>Open Items:</a:t>
            </a:r>
          </a:p>
          <a:p>
            <a:pPr marL="285750" indent="-285750">
              <a:buClrTx/>
              <a:buSzPct val="90000"/>
              <a:buBlip>
                <a:blip r:embed="rId3"/>
              </a:buBlip>
            </a:pPr>
            <a:r>
              <a:rPr lang="en-US" dirty="0">
                <a:cs typeface="Arial" pitchFamily="34" charset="0"/>
              </a:rPr>
              <a:t>Special education annual reviews</a:t>
            </a:r>
          </a:p>
          <a:p>
            <a:pPr marL="742950" lvl="1" indent="-285750">
              <a:buSzPct val="90000"/>
              <a:buBlip>
                <a:blip r:embed="rId3"/>
              </a:buBlip>
            </a:pPr>
            <a:r>
              <a:rPr lang="en-US" dirty="0">
                <a:cs typeface="Arial" pitchFamily="34" charset="0"/>
              </a:rPr>
              <a:t>Out-of-district placements</a:t>
            </a:r>
          </a:p>
          <a:p>
            <a:pPr marL="742950" lvl="1" indent="-285750">
              <a:buSzPct val="90000"/>
              <a:buBlip>
                <a:blip r:embed="rId3"/>
              </a:buBlip>
            </a:pPr>
            <a:r>
              <a:rPr lang="en-US" dirty="0">
                <a:cs typeface="Arial" pitchFamily="34" charset="0"/>
              </a:rPr>
              <a:t>Required related services (e.g., OT, PT, Speech, Counseling, 1:1 Aides)</a:t>
            </a:r>
          </a:p>
          <a:p>
            <a:pPr marL="742950" lvl="1" indent="-285750">
              <a:buSzPct val="90000"/>
              <a:buBlip>
                <a:blip r:embed="rId3"/>
              </a:buBlip>
            </a:pPr>
            <a:r>
              <a:rPr lang="en-US" dirty="0">
                <a:cs typeface="Arial" pitchFamily="34" charset="0"/>
              </a:rPr>
              <a:t>Graduating students</a:t>
            </a:r>
          </a:p>
          <a:p>
            <a:pPr marL="742950" lvl="1" indent="-285750">
              <a:buSzPct val="90000"/>
              <a:buBlip>
                <a:blip r:embed="rId3"/>
              </a:buBlip>
            </a:pPr>
            <a:r>
              <a:rPr lang="en-US" dirty="0">
                <a:cs typeface="Arial" pitchFamily="34" charset="0"/>
              </a:rPr>
              <a:t>Pre-school students moving up into District</a:t>
            </a:r>
          </a:p>
          <a:p>
            <a:pPr marL="285750" indent="-285750">
              <a:buSzPct val="90000"/>
              <a:buBlip>
                <a:blip r:embed="rId3"/>
              </a:buBlip>
            </a:pPr>
            <a:r>
              <a:rPr lang="en-US" dirty="0">
                <a:cs typeface="Arial" pitchFamily="34" charset="0"/>
              </a:rPr>
              <a:t>Contract Negotiations</a:t>
            </a:r>
          </a:p>
          <a:p>
            <a:pPr marL="742950" lvl="1" indent="-285750">
              <a:buSzPct val="90000"/>
              <a:buBlip>
                <a:blip r:embed="rId3"/>
              </a:buBlip>
            </a:pPr>
            <a:r>
              <a:rPr lang="en-US" dirty="0">
                <a:cs typeface="Arial" pitchFamily="34" charset="0"/>
              </a:rPr>
              <a:t>Teachers, Administrators and Clerical Units</a:t>
            </a:r>
          </a:p>
          <a:p>
            <a:pPr marL="285750" indent="-285750">
              <a:buSzPct val="90000"/>
              <a:buBlip>
                <a:blip r:embed="rId3"/>
              </a:buBlip>
            </a:pPr>
            <a:r>
              <a:rPr lang="en-US" dirty="0">
                <a:cs typeface="Arial" pitchFamily="34" charset="0"/>
              </a:rPr>
              <a:t>Final State Aid Figures</a:t>
            </a:r>
          </a:p>
        </p:txBody>
      </p:sp>
      <p:sp>
        <p:nvSpPr>
          <p:cNvPr id="15" name="Bent-Up Arrow 14"/>
          <p:cNvSpPr/>
          <p:nvPr/>
        </p:nvSpPr>
        <p:spPr>
          <a:xfrm>
            <a:off x="5170516" y="2538262"/>
            <a:ext cx="785822" cy="1604420"/>
          </a:xfrm>
          <a:prstGeom prst="bentUpArrow">
            <a:avLst/>
          </a:prstGeom>
          <a:solidFill>
            <a:srgbClr val="0F8945"/>
          </a:solidFill>
          <a:ln>
            <a:solidFill>
              <a:srgbClr val="0F89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1599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488668"/>
            <a:ext cx="12192000" cy="369332"/>
          </a:xfrm>
          <a:prstGeom prst="rect">
            <a:avLst/>
          </a:prstGeom>
          <a:solidFill>
            <a:srgbClr val="0F8945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	</a:t>
            </a:r>
            <a:r>
              <a: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Cornwall Central High School           Cornwall Central Middle School           Cornwall-on-Hudson Elementary School              Cornwall Elementary School            Willow Avenue Elementary School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103724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cs typeface="Times New Roman" panose="02020603050405020304" pitchFamily="18" charset="0"/>
              </a:rPr>
              <a:t>2025-26 Budget Goals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2DF2AF6-9004-A1CB-4DDC-F162B20A8700}"/>
              </a:ext>
            </a:extLst>
          </p:cNvPr>
          <p:cNvSpPr txBox="1">
            <a:spLocks/>
          </p:cNvSpPr>
          <p:nvPr/>
        </p:nvSpPr>
        <p:spPr>
          <a:xfrm>
            <a:off x="640619" y="1296140"/>
            <a:ext cx="10058400" cy="4023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  <a:spcBef>
                <a:spcPts val="0"/>
              </a:spcBef>
            </a:pPr>
            <a:endParaRPr lang="en-US" sz="3200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0616" y="1267223"/>
            <a:ext cx="106314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endParaRPr lang="en-US" sz="2000" dirty="0"/>
          </a:p>
          <a:p>
            <a:r>
              <a:rPr lang="en-US" sz="2800" dirty="0"/>
              <a:t>  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6488668"/>
            <a:ext cx="12192000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88668"/>
            <a:ext cx="849086" cy="37395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543431" y="1190279"/>
            <a:ext cx="111027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2025-26 Budget Goals:</a:t>
            </a:r>
          </a:p>
          <a:p>
            <a:r>
              <a:rPr lang="en-US" sz="2000" dirty="0">
                <a:cs typeface="Arial" panose="020B0604020202020204" pitchFamily="34" charset="0"/>
              </a:rPr>
              <a:t>	Lowest possible tax levy increase, but above all -- stay within the Property Tax Cap.</a:t>
            </a:r>
          </a:p>
          <a:p>
            <a:r>
              <a:rPr lang="en-US" sz="2000" dirty="0">
                <a:cs typeface="Arial" panose="020B0604020202020204" pitchFamily="34" charset="0"/>
              </a:rPr>
              <a:t>		2.5% Property Tax Levy. </a:t>
            </a:r>
          </a:p>
          <a:p>
            <a:r>
              <a:rPr lang="en-US" sz="2000" dirty="0">
                <a:cs typeface="Arial" panose="020B0604020202020204" pitchFamily="34" charset="0"/>
              </a:rPr>
              <a:t>	Maintain current programs.</a:t>
            </a:r>
          </a:p>
          <a:p>
            <a:r>
              <a:rPr lang="en-US" sz="2000" dirty="0">
                <a:cs typeface="Arial" panose="020B0604020202020204" pitchFamily="34" charset="0"/>
              </a:rPr>
              <a:t>		No programs or staff were eliminated.</a:t>
            </a:r>
          </a:p>
          <a:p>
            <a:r>
              <a:rPr lang="en-US" sz="2000" dirty="0">
                <a:cs typeface="Arial" panose="020B0604020202020204" pitchFamily="34" charset="0"/>
              </a:rPr>
              <a:t>	Continue to support and grow instructional and operational programs.</a:t>
            </a:r>
          </a:p>
          <a:p>
            <a:r>
              <a:rPr lang="en-US" sz="2000" dirty="0">
                <a:cs typeface="Arial" panose="020B0604020202020204" pitchFamily="34" charset="0"/>
              </a:rPr>
              <a:t>		Instructional and operational programs will continue to develop.</a:t>
            </a:r>
          </a:p>
          <a:p>
            <a:r>
              <a:rPr lang="en-US" sz="2000" dirty="0">
                <a:cs typeface="Arial" panose="020B0604020202020204" pitchFamily="34" charset="0"/>
              </a:rPr>
              <a:t>		</a:t>
            </a:r>
          </a:p>
          <a:p>
            <a:r>
              <a:rPr lang="en-US" sz="2400" dirty="0"/>
              <a:t>2025-26 Additional Budget Accomplishments:</a:t>
            </a:r>
          </a:p>
          <a:p>
            <a:r>
              <a:rPr lang="en-US" dirty="0">
                <a:cs typeface="Arial" panose="020B0604020202020204" pitchFamily="34" charset="0"/>
              </a:rPr>
              <a:t>	Reduce reliance on appropriated fund balance:</a:t>
            </a:r>
            <a:r>
              <a:rPr lang="en-US" dirty="0"/>
              <a:t>(More info to come.) </a:t>
            </a:r>
          </a:p>
          <a:p>
            <a:r>
              <a:rPr lang="en-US" dirty="0">
                <a:cs typeface="Arial" panose="020B0604020202020204" pitchFamily="34" charset="0"/>
              </a:rPr>
              <a:t>	2025-26 = $2,356,711</a:t>
            </a:r>
          </a:p>
          <a:p>
            <a:r>
              <a:rPr lang="en-US" dirty="0">
                <a:cs typeface="Arial" panose="020B0604020202020204" pitchFamily="34" charset="0"/>
              </a:rPr>
              <a:t>	2024-25 = $2,824,894</a:t>
            </a:r>
          </a:p>
          <a:p>
            <a:r>
              <a:rPr lang="en-US" dirty="0">
                <a:cs typeface="Arial" panose="020B0604020202020204" pitchFamily="34" charset="0"/>
              </a:rPr>
              <a:t>	2023-24 = $2,500,000</a:t>
            </a:r>
          </a:p>
          <a:p>
            <a:r>
              <a:rPr lang="en-US" dirty="0">
                <a:cs typeface="Arial" panose="020B0604020202020204" pitchFamily="34" charset="0"/>
              </a:rPr>
              <a:t>	</a:t>
            </a:r>
          </a:p>
          <a:p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912138" y="6402813"/>
            <a:ext cx="354445" cy="365125"/>
          </a:xfrm>
        </p:spPr>
        <p:txBody>
          <a:bodyPr/>
          <a:lstStyle/>
          <a:p>
            <a:fld id="{BC83A203-932D-49B3-A458-140E85AA3C04}" type="slidenum">
              <a:rPr lang="en-US" smtClean="0">
                <a:solidFill>
                  <a:schemeClr val="bg1"/>
                </a:solidFill>
              </a:rPr>
              <a:t>14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 descr="Tick Check Mark Icon sign symbol design 10152436 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172" y="1662691"/>
            <a:ext cx="221897" cy="221897"/>
          </a:xfrm>
          <a:prstGeom prst="rect">
            <a:avLst/>
          </a:prstGeom>
        </p:spPr>
      </p:pic>
      <p:pic>
        <p:nvPicPr>
          <p:cNvPr id="13" name="Picture 12" descr="Tick Check Mark Icon sign symbol design 10152436 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172" y="2856411"/>
            <a:ext cx="221897" cy="221897"/>
          </a:xfrm>
          <a:prstGeom prst="rect">
            <a:avLst/>
          </a:prstGeom>
        </p:spPr>
      </p:pic>
      <p:pic>
        <p:nvPicPr>
          <p:cNvPr id="14" name="Picture 13" descr="Tick Check Mark Icon sign symbol design 10152436 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172" y="2263550"/>
            <a:ext cx="221897" cy="221897"/>
          </a:xfrm>
          <a:prstGeom prst="rect">
            <a:avLst/>
          </a:prstGeom>
        </p:spPr>
      </p:pic>
      <p:pic>
        <p:nvPicPr>
          <p:cNvPr id="15" name="Picture 14" descr="Tick Check Mark Icon sign symbol design 10152436 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172" y="4087955"/>
            <a:ext cx="221897" cy="221897"/>
          </a:xfrm>
          <a:prstGeom prst="rect">
            <a:avLst/>
          </a:prstGeom>
        </p:spPr>
      </p:pic>
      <p:pic>
        <p:nvPicPr>
          <p:cNvPr id="10" name="Picture 9" descr="Goals - Free of Charge Creative Commons Handwriting image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601" y="3815429"/>
            <a:ext cx="2934864" cy="1956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8132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488668"/>
            <a:ext cx="12192000" cy="369332"/>
          </a:xfrm>
          <a:prstGeom prst="rect">
            <a:avLst/>
          </a:prstGeom>
          <a:solidFill>
            <a:srgbClr val="0F8945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	</a:t>
            </a:r>
            <a:r>
              <a: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Cornwall Central High School           Cornwall Central Middle School           Cornwall-on-Hudson Elementary School              Cornwall Elementary School            Willow Avenue Elementary School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103724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cs typeface="Times New Roman" panose="02020603050405020304" pitchFamily="18" charset="0"/>
              </a:rPr>
              <a:t>Fund Balances and Reserve Accounts </a:t>
            </a:r>
          </a:p>
        </p:txBody>
      </p:sp>
      <p:sp>
        <p:nvSpPr>
          <p:cNvPr id="9" name="Rectangle 8"/>
          <p:cNvSpPr/>
          <p:nvPr/>
        </p:nvSpPr>
        <p:spPr>
          <a:xfrm>
            <a:off x="640619" y="856740"/>
            <a:ext cx="106314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endParaRPr lang="en-US" sz="2000" dirty="0"/>
          </a:p>
          <a:p>
            <a:r>
              <a:rPr lang="en-US" sz="2800" dirty="0"/>
              <a:t>  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6488668"/>
            <a:ext cx="12192000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88668"/>
            <a:ext cx="849086" cy="37395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903825" y="6392610"/>
            <a:ext cx="346364" cy="365125"/>
          </a:xfrm>
        </p:spPr>
        <p:txBody>
          <a:bodyPr/>
          <a:lstStyle/>
          <a:p>
            <a:fld id="{BC83A203-932D-49B3-A458-140E85AA3C04}" type="slidenum">
              <a:rPr lang="en-US" smtClean="0">
                <a:solidFill>
                  <a:schemeClr val="bg1"/>
                </a:solidFill>
              </a:rPr>
              <a:t>15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2494" y="810573"/>
            <a:ext cx="107095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dirty="0">
                <a:cs typeface="Arial" pitchFamily="34" charset="0"/>
              </a:rPr>
              <a:t>The following reflects the District’s various fund balances and reserves over the past three years: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1870095"/>
              </p:ext>
            </p:extLst>
          </p:nvPr>
        </p:nvGraphicFramePr>
        <p:xfrm>
          <a:off x="640619" y="1438106"/>
          <a:ext cx="10864196" cy="46900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76791">
                  <a:extLst>
                    <a:ext uri="{9D8B030D-6E8A-4147-A177-3AD203B41FA5}">
                      <a16:colId xmlns:a16="http://schemas.microsoft.com/office/drawing/2014/main" val="2746908700"/>
                    </a:ext>
                  </a:extLst>
                </a:gridCol>
                <a:gridCol w="1437919">
                  <a:extLst>
                    <a:ext uri="{9D8B030D-6E8A-4147-A177-3AD203B41FA5}">
                      <a16:colId xmlns:a16="http://schemas.microsoft.com/office/drawing/2014/main" val="3583168845"/>
                    </a:ext>
                  </a:extLst>
                </a:gridCol>
                <a:gridCol w="1574743">
                  <a:extLst>
                    <a:ext uri="{9D8B030D-6E8A-4147-A177-3AD203B41FA5}">
                      <a16:colId xmlns:a16="http://schemas.microsoft.com/office/drawing/2014/main" val="2026826225"/>
                    </a:ext>
                  </a:extLst>
                </a:gridCol>
                <a:gridCol w="1574743">
                  <a:extLst>
                    <a:ext uri="{9D8B030D-6E8A-4147-A177-3AD203B41FA5}">
                      <a16:colId xmlns:a16="http://schemas.microsoft.com/office/drawing/2014/main" val="3328202641"/>
                    </a:ext>
                  </a:extLst>
                </a:gridCol>
              </a:tblGrid>
              <a:tr h="39083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Account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8945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Balance at Year-end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0F894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4948956"/>
                  </a:ext>
                </a:extLst>
              </a:tr>
              <a:tr h="390838">
                <a:tc vMerge="1"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0F894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6/30/2024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894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6/30/2023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894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6/30/2022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894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1130294"/>
                  </a:ext>
                </a:extLst>
              </a:tr>
              <a:tr h="39083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Unassigned Fund Balance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3,931,336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3,489,707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3,258,064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7231554"/>
                  </a:ext>
                </a:extLst>
              </a:tr>
              <a:tr h="39083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Appropriated Fund Balance (to reduce Tax Levy)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2,824,894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2,500,000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4,110,420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1315473"/>
                  </a:ext>
                </a:extLst>
              </a:tr>
              <a:tr h="39083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Tax Certiorari Reserve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886,715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841,571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812,038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4577278"/>
                  </a:ext>
                </a:extLst>
              </a:tr>
              <a:tr h="39083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ERS Pension Contribution Reserve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1,250,977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1,200,000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918,491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2452369"/>
                  </a:ext>
                </a:extLst>
              </a:tr>
              <a:tr h="39083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  <a:latin typeface="+mn-lt"/>
                        </a:rPr>
                        <a:t>TRS Pension Contribution Reserve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2,057,788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2,000,000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1,645,320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5813027"/>
                  </a:ext>
                </a:extLst>
              </a:tr>
              <a:tr h="39083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Employee Benefit Accrued Liability Reserve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563,175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534,503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515,746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9193858"/>
                  </a:ext>
                </a:extLst>
              </a:tr>
              <a:tr h="39083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Unemployment Insurance Reserve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16,212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15,388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14,848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3142709"/>
                  </a:ext>
                </a:extLst>
              </a:tr>
              <a:tr h="39083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Capital Reserve #1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+mn-lt"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4,994,592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5216253"/>
                  </a:ext>
                </a:extLst>
              </a:tr>
              <a:tr h="39083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Capital Reserve #2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4,924,554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2,997,888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300,000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9151998"/>
                  </a:ext>
                </a:extLst>
              </a:tr>
              <a:tr h="3908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  <a:latin typeface="+mn-lt"/>
                        </a:rPr>
                        <a:t>Total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+mn-lt"/>
                        </a:rPr>
                        <a:t>16,455,651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13,579,057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16,569,519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04924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88579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488668"/>
            <a:ext cx="12192000" cy="369332"/>
          </a:xfrm>
          <a:prstGeom prst="rect">
            <a:avLst/>
          </a:prstGeom>
          <a:solidFill>
            <a:srgbClr val="0F8945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	</a:t>
            </a:r>
            <a:r>
              <a: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Cornwall Central High School           Cornwall Central Middle School           Cornwall-on-Hudson Elementary School              Cornwall Elementary School            Willow Avenue Elementary School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103724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cs typeface="Times New Roman" panose="02020603050405020304" pitchFamily="18" charset="0"/>
              </a:rPr>
              <a:t>Fund Balances and Reserve Accounts </a:t>
            </a:r>
          </a:p>
        </p:txBody>
      </p:sp>
      <p:sp>
        <p:nvSpPr>
          <p:cNvPr id="9" name="Rectangle 8"/>
          <p:cNvSpPr/>
          <p:nvPr/>
        </p:nvSpPr>
        <p:spPr>
          <a:xfrm>
            <a:off x="640619" y="856740"/>
            <a:ext cx="106314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endParaRPr lang="en-US" sz="2000" dirty="0"/>
          </a:p>
          <a:p>
            <a:r>
              <a:rPr lang="en-US" sz="2800" dirty="0"/>
              <a:t>  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6488668"/>
            <a:ext cx="12192000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88668"/>
            <a:ext cx="849086" cy="37395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895513" y="6400922"/>
            <a:ext cx="354676" cy="365125"/>
          </a:xfrm>
        </p:spPr>
        <p:txBody>
          <a:bodyPr/>
          <a:lstStyle/>
          <a:p>
            <a:fld id="{BC83A203-932D-49B3-A458-140E85AA3C04}" type="slidenum">
              <a:rPr lang="en-US" smtClean="0">
                <a:solidFill>
                  <a:schemeClr val="bg1"/>
                </a:solidFill>
              </a:rPr>
              <a:t>16</a:t>
            </a:fld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2325252"/>
              </p:ext>
            </p:extLst>
          </p:nvPr>
        </p:nvGraphicFramePr>
        <p:xfrm>
          <a:off x="1259646" y="800750"/>
          <a:ext cx="9393382" cy="9429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27028">
                  <a:extLst>
                    <a:ext uri="{9D8B030D-6E8A-4147-A177-3AD203B41FA5}">
                      <a16:colId xmlns:a16="http://schemas.microsoft.com/office/drawing/2014/main" val="2746908700"/>
                    </a:ext>
                  </a:extLst>
                </a:gridCol>
                <a:gridCol w="1243252">
                  <a:extLst>
                    <a:ext uri="{9D8B030D-6E8A-4147-A177-3AD203B41FA5}">
                      <a16:colId xmlns:a16="http://schemas.microsoft.com/office/drawing/2014/main" val="3583168845"/>
                    </a:ext>
                  </a:extLst>
                </a:gridCol>
                <a:gridCol w="1361551">
                  <a:extLst>
                    <a:ext uri="{9D8B030D-6E8A-4147-A177-3AD203B41FA5}">
                      <a16:colId xmlns:a16="http://schemas.microsoft.com/office/drawing/2014/main" val="2026826225"/>
                    </a:ext>
                  </a:extLst>
                </a:gridCol>
                <a:gridCol w="1361551">
                  <a:extLst>
                    <a:ext uri="{9D8B030D-6E8A-4147-A177-3AD203B41FA5}">
                      <a16:colId xmlns:a16="http://schemas.microsoft.com/office/drawing/2014/main" val="3328202641"/>
                    </a:ext>
                  </a:extLst>
                </a:gridCol>
              </a:tblGrid>
              <a:tr h="25766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Account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8945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Balance at Year-end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0F894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4948956"/>
                  </a:ext>
                </a:extLst>
              </a:tr>
              <a:tr h="257668">
                <a:tc vMerge="1"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0F894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6/30/2024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894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6/30/2023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894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6/30/2022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894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1130294"/>
                  </a:ext>
                </a:extLst>
              </a:tr>
              <a:tr h="25766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Unassigned Fund Balance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3,931,336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3,489,707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3,258,064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7231554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790245" y="1799715"/>
            <a:ext cx="10332183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000" b="1" dirty="0">
                <a:cs typeface="Arial" pitchFamily="34" charset="0"/>
              </a:rPr>
              <a:t>Unassigned Fund Balance</a:t>
            </a:r>
          </a:p>
          <a:p>
            <a:pPr marL="285750" indent="-285750">
              <a:buClrTx/>
              <a:buSzPct val="130000"/>
              <a:buBlip>
                <a:blip r:embed="rId3"/>
              </a:buBlip>
            </a:pPr>
            <a:r>
              <a:rPr lang="en-US" dirty="0">
                <a:cs typeface="Arial" pitchFamily="34" charset="0"/>
              </a:rPr>
              <a:t>This is the District’s rainy-day fund, which does not have to designate an immediate purpose. NYS limits the Unassigned Fund Balance to 4% of the total budget. </a:t>
            </a:r>
          </a:p>
          <a:p>
            <a:pPr marL="285750" indent="-285750">
              <a:buClrTx/>
              <a:buSzPct val="130000"/>
              <a:buBlip>
                <a:blip r:embed="rId3"/>
              </a:buBlip>
            </a:pPr>
            <a:r>
              <a:rPr lang="en-US" dirty="0">
                <a:cs typeface="Arial" pitchFamily="34" charset="0"/>
              </a:rPr>
              <a:t>The current Unassigned Fund Balance of $3,931,336 reflects the full 4%.  </a:t>
            </a:r>
          </a:p>
        </p:txBody>
      </p:sp>
      <p:sp>
        <p:nvSpPr>
          <p:cNvPr id="8" name="Rectangle 7"/>
          <p:cNvSpPr/>
          <p:nvPr/>
        </p:nvSpPr>
        <p:spPr>
          <a:xfrm>
            <a:off x="849086" y="4128811"/>
            <a:ext cx="1033218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000" b="1" dirty="0">
                <a:cs typeface="Arial" pitchFamily="34" charset="0"/>
              </a:rPr>
              <a:t>Appropriated Fund Balance</a:t>
            </a:r>
          </a:p>
          <a:p>
            <a:pPr marL="285750" indent="-285750">
              <a:buClrTx/>
              <a:buSzPct val="130000"/>
              <a:buBlip>
                <a:blip r:embed="rId3"/>
              </a:buBlip>
            </a:pPr>
            <a:r>
              <a:rPr lang="en-US" sz="1600" dirty="0">
                <a:cs typeface="Arial" pitchFamily="34" charset="0"/>
              </a:rPr>
              <a:t>This is the amount the District uses to help fund the budget (expenditures).  In doing so, it reduces the amount of the total tax levy and resulting school tax increase.</a:t>
            </a:r>
          </a:p>
          <a:p>
            <a:pPr marL="285750" indent="-285750">
              <a:buClrTx/>
              <a:buSzPct val="130000"/>
              <a:buBlip>
                <a:blip r:embed="rId3"/>
              </a:buBlip>
            </a:pPr>
            <a:r>
              <a:rPr lang="en-US" sz="1600" dirty="0">
                <a:cs typeface="Arial" pitchFamily="34" charset="0"/>
              </a:rPr>
              <a:t>This amount must always be kept to a sustainable and realistic amount each year or the District risks a funding gap in the next year’s budget. </a:t>
            </a:r>
          </a:p>
          <a:p>
            <a:pPr marL="285750" indent="-285750">
              <a:buClrTx/>
              <a:buSzPct val="130000"/>
              <a:buBlip>
                <a:blip r:embed="rId3"/>
              </a:buBlip>
            </a:pPr>
            <a:r>
              <a:rPr lang="en-US" sz="1600" dirty="0">
                <a:cs typeface="Arial" pitchFamily="34" charset="0"/>
              </a:rPr>
              <a:t>Appropriating too much fund balance also impacts the amount that could be dedicated to a specific reserve account. </a:t>
            </a:r>
          </a:p>
          <a:p>
            <a:pPr marL="285750" indent="-285750">
              <a:buClrTx/>
              <a:buSzPct val="130000"/>
              <a:buBlip>
                <a:blip r:embed="rId3"/>
              </a:buBlip>
            </a:pPr>
            <a:r>
              <a:rPr lang="en-US" sz="1600" dirty="0">
                <a:cs typeface="Arial" pitchFamily="34" charset="0"/>
              </a:rPr>
              <a:t>Looking at the District’s financial history and barring an unforeseen expenditure or revenue anomaly, a sustainable and realistic amount would be $2M to $2.5M per year. 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1040262"/>
              </p:ext>
            </p:extLst>
          </p:nvPr>
        </p:nvGraphicFramePr>
        <p:xfrm>
          <a:off x="1259646" y="3023690"/>
          <a:ext cx="9393382" cy="9429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27028">
                  <a:extLst>
                    <a:ext uri="{9D8B030D-6E8A-4147-A177-3AD203B41FA5}">
                      <a16:colId xmlns:a16="http://schemas.microsoft.com/office/drawing/2014/main" val="2746908700"/>
                    </a:ext>
                  </a:extLst>
                </a:gridCol>
                <a:gridCol w="1243252">
                  <a:extLst>
                    <a:ext uri="{9D8B030D-6E8A-4147-A177-3AD203B41FA5}">
                      <a16:colId xmlns:a16="http://schemas.microsoft.com/office/drawing/2014/main" val="3583168845"/>
                    </a:ext>
                  </a:extLst>
                </a:gridCol>
                <a:gridCol w="1361551">
                  <a:extLst>
                    <a:ext uri="{9D8B030D-6E8A-4147-A177-3AD203B41FA5}">
                      <a16:colId xmlns:a16="http://schemas.microsoft.com/office/drawing/2014/main" val="2026826225"/>
                    </a:ext>
                  </a:extLst>
                </a:gridCol>
                <a:gridCol w="1361551">
                  <a:extLst>
                    <a:ext uri="{9D8B030D-6E8A-4147-A177-3AD203B41FA5}">
                      <a16:colId xmlns:a16="http://schemas.microsoft.com/office/drawing/2014/main" val="3328202641"/>
                    </a:ext>
                  </a:extLst>
                </a:gridCol>
              </a:tblGrid>
              <a:tr h="25766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Account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8945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Balance at Year-end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0F894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4948956"/>
                  </a:ext>
                </a:extLst>
              </a:tr>
              <a:tr h="257668">
                <a:tc vMerge="1"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0F894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6/30/2024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894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6/30/2023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894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6/30/2022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894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1130294"/>
                  </a:ext>
                </a:extLst>
              </a:tr>
              <a:tr h="25766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Appropriated Fund Balance (to reduce Tax Levy)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2,824,894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2,500,000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4,110,420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72315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57286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488668"/>
            <a:ext cx="12192000" cy="369332"/>
          </a:xfrm>
          <a:prstGeom prst="rect">
            <a:avLst/>
          </a:prstGeom>
          <a:solidFill>
            <a:srgbClr val="0F8945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	</a:t>
            </a:r>
            <a:r>
              <a: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Cornwall Central High School           Cornwall Central Middle School           Cornwall-on-Hudson Elementary School              Cornwall Elementary School            Willow Avenue Elementary School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103724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cs typeface="Times New Roman" panose="02020603050405020304" pitchFamily="18" charset="0"/>
              </a:rPr>
              <a:t>Fund Balances and Reserve Accounts </a:t>
            </a:r>
          </a:p>
        </p:txBody>
      </p:sp>
      <p:sp>
        <p:nvSpPr>
          <p:cNvPr id="9" name="Rectangle 8"/>
          <p:cNvSpPr/>
          <p:nvPr/>
        </p:nvSpPr>
        <p:spPr>
          <a:xfrm>
            <a:off x="640619" y="856740"/>
            <a:ext cx="106314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endParaRPr lang="en-US" sz="2000" dirty="0"/>
          </a:p>
          <a:p>
            <a:r>
              <a:rPr lang="en-US" sz="2800" dirty="0"/>
              <a:t>  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6488668"/>
            <a:ext cx="12192000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88668"/>
            <a:ext cx="849086" cy="37395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895513" y="6400922"/>
            <a:ext cx="354676" cy="365125"/>
          </a:xfrm>
        </p:spPr>
        <p:txBody>
          <a:bodyPr/>
          <a:lstStyle/>
          <a:p>
            <a:fld id="{BC83A203-932D-49B3-A458-140E85AA3C04}" type="slidenum">
              <a:rPr lang="en-US" smtClean="0">
                <a:solidFill>
                  <a:schemeClr val="bg1"/>
                </a:solidFill>
              </a:rPr>
              <a:t>17</a:t>
            </a:fld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7921072"/>
              </p:ext>
            </p:extLst>
          </p:nvPr>
        </p:nvGraphicFramePr>
        <p:xfrm>
          <a:off x="1259646" y="800750"/>
          <a:ext cx="9393382" cy="9429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27028">
                  <a:extLst>
                    <a:ext uri="{9D8B030D-6E8A-4147-A177-3AD203B41FA5}">
                      <a16:colId xmlns:a16="http://schemas.microsoft.com/office/drawing/2014/main" val="2746908700"/>
                    </a:ext>
                  </a:extLst>
                </a:gridCol>
                <a:gridCol w="1243252">
                  <a:extLst>
                    <a:ext uri="{9D8B030D-6E8A-4147-A177-3AD203B41FA5}">
                      <a16:colId xmlns:a16="http://schemas.microsoft.com/office/drawing/2014/main" val="3583168845"/>
                    </a:ext>
                  </a:extLst>
                </a:gridCol>
                <a:gridCol w="1361551">
                  <a:extLst>
                    <a:ext uri="{9D8B030D-6E8A-4147-A177-3AD203B41FA5}">
                      <a16:colId xmlns:a16="http://schemas.microsoft.com/office/drawing/2014/main" val="2026826225"/>
                    </a:ext>
                  </a:extLst>
                </a:gridCol>
                <a:gridCol w="1361551">
                  <a:extLst>
                    <a:ext uri="{9D8B030D-6E8A-4147-A177-3AD203B41FA5}">
                      <a16:colId xmlns:a16="http://schemas.microsoft.com/office/drawing/2014/main" val="3328202641"/>
                    </a:ext>
                  </a:extLst>
                </a:gridCol>
              </a:tblGrid>
              <a:tr h="25766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Account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8945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Balance at Year-end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0F894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4948956"/>
                  </a:ext>
                </a:extLst>
              </a:tr>
              <a:tr h="257668">
                <a:tc vMerge="1"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0F894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6/30/2021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894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6/30/2020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894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6/30/2019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894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1130294"/>
                  </a:ext>
                </a:extLst>
              </a:tr>
              <a:tr h="25766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Appropriated Fund Balance (to reduce Tax Levy)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2,250,000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4,100,000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2,400,000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7231554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790245" y="3811202"/>
            <a:ext cx="1033218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Potential downside to using fund balance and reserve accounts to balance a budget</a:t>
            </a:r>
          </a:p>
          <a:p>
            <a:pPr marL="285750" indent="-285750">
              <a:buBlip>
                <a:blip r:embed="rId3"/>
              </a:buBlip>
            </a:pPr>
            <a:r>
              <a:rPr lang="en-US" dirty="0"/>
              <a:t>Use of fund balance and reserves to balance the budget must be carefully managed in the short-term to avoid long-term negative consequences. </a:t>
            </a:r>
          </a:p>
          <a:p>
            <a:pPr marL="285750" indent="-285750">
              <a:buBlip>
                <a:blip r:embed="rId3"/>
              </a:buBlip>
            </a:pPr>
            <a:r>
              <a:rPr lang="en-US" dirty="0"/>
              <a:t>Fund balance and reserve accounts should not be used as recurring sources of revenue; continued use over time will create revenue gaps that will eventually require cuts to balance the budget. </a:t>
            </a:r>
          </a:p>
          <a:p>
            <a:pPr marL="285750" indent="-285750">
              <a:buBlip>
                <a:blip r:embed="rId3"/>
              </a:buBlip>
            </a:pPr>
            <a:r>
              <a:rPr lang="en-US" dirty="0"/>
              <a:t>If there are unanticipated increases in expenditures or loss of revenues, these gaps may need to be funded through borrowing or a budget freeze.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5212438"/>
              </p:ext>
            </p:extLst>
          </p:nvPr>
        </p:nvGraphicFramePr>
        <p:xfrm>
          <a:off x="1259645" y="1855036"/>
          <a:ext cx="9393382" cy="9429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27028">
                  <a:extLst>
                    <a:ext uri="{9D8B030D-6E8A-4147-A177-3AD203B41FA5}">
                      <a16:colId xmlns:a16="http://schemas.microsoft.com/office/drawing/2014/main" val="2746908700"/>
                    </a:ext>
                  </a:extLst>
                </a:gridCol>
                <a:gridCol w="1243252">
                  <a:extLst>
                    <a:ext uri="{9D8B030D-6E8A-4147-A177-3AD203B41FA5}">
                      <a16:colId xmlns:a16="http://schemas.microsoft.com/office/drawing/2014/main" val="3583168845"/>
                    </a:ext>
                  </a:extLst>
                </a:gridCol>
                <a:gridCol w="1361551">
                  <a:extLst>
                    <a:ext uri="{9D8B030D-6E8A-4147-A177-3AD203B41FA5}">
                      <a16:colId xmlns:a16="http://schemas.microsoft.com/office/drawing/2014/main" val="2026826225"/>
                    </a:ext>
                  </a:extLst>
                </a:gridCol>
                <a:gridCol w="1361551">
                  <a:extLst>
                    <a:ext uri="{9D8B030D-6E8A-4147-A177-3AD203B41FA5}">
                      <a16:colId xmlns:a16="http://schemas.microsoft.com/office/drawing/2014/main" val="3328202641"/>
                    </a:ext>
                  </a:extLst>
                </a:gridCol>
              </a:tblGrid>
              <a:tr h="25766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Account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8945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Balance at Year-end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0F894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4948956"/>
                  </a:ext>
                </a:extLst>
              </a:tr>
              <a:tr h="257668">
                <a:tc vMerge="1"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0F894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6/30/2018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894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6/30/2017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894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6/30/2016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894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1130294"/>
                  </a:ext>
                </a:extLst>
              </a:tr>
              <a:tr h="25766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Appropriated Fund Balance (to reduce Tax Levy)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2,300,000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2,500,000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2,400,000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72315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04273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488668"/>
            <a:ext cx="12192000" cy="369332"/>
          </a:xfrm>
          <a:prstGeom prst="rect">
            <a:avLst/>
          </a:prstGeom>
          <a:solidFill>
            <a:srgbClr val="0F8945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	</a:t>
            </a:r>
            <a:r>
              <a: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Cornwall Central High School           Cornwall Central Middle School           Cornwall-on-Hudson Elementary School              Cornwall Elementary School            Willow Avenue Elementary School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103724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cs typeface="Times New Roman" panose="02020603050405020304" pitchFamily="18" charset="0"/>
              </a:rPr>
              <a:t>Fund Balances and Reserve Accounts </a:t>
            </a:r>
          </a:p>
        </p:txBody>
      </p:sp>
      <p:sp>
        <p:nvSpPr>
          <p:cNvPr id="9" name="Rectangle 8"/>
          <p:cNvSpPr/>
          <p:nvPr/>
        </p:nvSpPr>
        <p:spPr>
          <a:xfrm>
            <a:off x="640619" y="856740"/>
            <a:ext cx="106314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endParaRPr lang="en-US" sz="2000" dirty="0"/>
          </a:p>
          <a:p>
            <a:r>
              <a:rPr lang="en-US" sz="2800" dirty="0"/>
              <a:t>  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6488668"/>
            <a:ext cx="12192000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88668"/>
            <a:ext cx="849086" cy="37395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903825" y="6400922"/>
            <a:ext cx="346364" cy="365125"/>
          </a:xfrm>
        </p:spPr>
        <p:txBody>
          <a:bodyPr/>
          <a:lstStyle/>
          <a:p>
            <a:fld id="{BC83A203-932D-49B3-A458-140E85AA3C04}" type="slidenum">
              <a:rPr lang="en-US" smtClean="0">
                <a:solidFill>
                  <a:schemeClr val="bg1"/>
                </a:solidFill>
              </a:rPr>
              <a:t>18</a:t>
            </a:fld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8240342"/>
              </p:ext>
            </p:extLst>
          </p:nvPr>
        </p:nvGraphicFramePr>
        <p:xfrm>
          <a:off x="1259646" y="800750"/>
          <a:ext cx="9393382" cy="9429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27028">
                  <a:extLst>
                    <a:ext uri="{9D8B030D-6E8A-4147-A177-3AD203B41FA5}">
                      <a16:colId xmlns:a16="http://schemas.microsoft.com/office/drawing/2014/main" val="2746908700"/>
                    </a:ext>
                  </a:extLst>
                </a:gridCol>
                <a:gridCol w="1243252">
                  <a:extLst>
                    <a:ext uri="{9D8B030D-6E8A-4147-A177-3AD203B41FA5}">
                      <a16:colId xmlns:a16="http://schemas.microsoft.com/office/drawing/2014/main" val="3583168845"/>
                    </a:ext>
                  </a:extLst>
                </a:gridCol>
                <a:gridCol w="1361551">
                  <a:extLst>
                    <a:ext uri="{9D8B030D-6E8A-4147-A177-3AD203B41FA5}">
                      <a16:colId xmlns:a16="http://schemas.microsoft.com/office/drawing/2014/main" val="2026826225"/>
                    </a:ext>
                  </a:extLst>
                </a:gridCol>
                <a:gridCol w="1361551">
                  <a:extLst>
                    <a:ext uri="{9D8B030D-6E8A-4147-A177-3AD203B41FA5}">
                      <a16:colId xmlns:a16="http://schemas.microsoft.com/office/drawing/2014/main" val="3328202641"/>
                    </a:ext>
                  </a:extLst>
                </a:gridCol>
              </a:tblGrid>
              <a:tr h="25766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Account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8945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Balance at Year-end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0F894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4948956"/>
                  </a:ext>
                </a:extLst>
              </a:tr>
              <a:tr h="257668">
                <a:tc vMerge="1"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0F894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6/30/2024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894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6/30/2023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894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6/30/2022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894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1130294"/>
                  </a:ext>
                </a:extLst>
              </a:tr>
              <a:tr h="25766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Tax Certiorari Reserve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886,715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841,571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812,038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7231554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790245" y="1799715"/>
            <a:ext cx="10332183" cy="222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srgbClr val="72A376"/>
              </a:buClr>
              <a:buSzPct val="70000"/>
            </a:pPr>
            <a:r>
              <a:rPr lang="en-US" sz="2000" b="1" dirty="0">
                <a:solidFill>
                  <a:srgbClr val="000000"/>
                </a:solidFill>
                <a:cs typeface="Arial" pitchFamily="34" charset="0"/>
              </a:rPr>
              <a:t>Tax Certiorari Reserve</a:t>
            </a:r>
          </a:p>
          <a:p>
            <a:pPr marL="285750" lvl="0" indent="-285750">
              <a:spcBef>
                <a:spcPct val="20000"/>
              </a:spcBef>
              <a:buSzPct val="130000"/>
              <a:buBlip>
                <a:blip r:embed="rId3"/>
              </a:buBlip>
            </a:pPr>
            <a:r>
              <a:rPr lang="en-US" dirty="0">
                <a:solidFill>
                  <a:srgbClr val="000000"/>
                </a:solidFill>
                <a:cs typeface="Arial" pitchFamily="34" charset="0"/>
              </a:rPr>
              <a:t>This reserve provides funding for school tax refunds the District is ordered to pay upon a taxpayer’s successful challenge to their taxable assessed value.  </a:t>
            </a:r>
          </a:p>
          <a:p>
            <a:pPr marL="285750" lvl="0" indent="-285750">
              <a:spcBef>
                <a:spcPct val="20000"/>
              </a:spcBef>
              <a:buSzPct val="130000"/>
              <a:buBlip>
                <a:blip r:embed="rId3"/>
              </a:buBlip>
            </a:pPr>
            <a:r>
              <a:rPr lang="en-US" dirty="0">
                <a:solidFill>
                  <a:srgbClr val="000000"/>
                </a:solidFill>
                <a:cs typeface="Arial" pitchFamily="34" charset="0"/>
              </a:rPr>
              <a:t>The projected liability / payout on open challenges is currently approximately $1.25 million.</a:t>
            </a:r>
          </a:p>
          <a:p>
            <a:pPr marL="285750" lvl="0" indent="-285750">
              <a:spcBef>
                <a:spcPct val="20000"/>
              </a:spcBef>
              <a:buSzPct val="130000"/>
              <a:buBlip>
                <a:blip r:embed="rId3"/>
              </a:buBlip>
            </a:pPr>
            <a:r>
              <a:rPr lang="en-US" dirty="0">
                <a:solidFill>
                  <a:srgbClr val="000000"/>
                </a:solidFill>
                <a:cs typeface="Arial" pitchFamily="34" charset="0"/>
              </a:rPr>
              <a:t>The projected liability / payout will fluctuate from year to year but the reserve should strive to be fully funded based on the projection at each year end. </a:t>
            </a:r>
          </a:p>
          <a:p>
            <a:pPr marL="285750" indent="-285750">
              <a:buClrTx/>
              <a:buSzPct val="130000"/>
              <a:buBlip>
                <a:blip r:embed="rId3"/>
              </a:buBlip>
            </a:pPr>
            <a:endParaRPr lang="en-US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9050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488668"/>
            <a:ext cx="12192000" cy="369332"/>
          </a:xfrm>
          <a:prstGeom prst="rect">
            <a:avLst/>
          </a:prstGeom>
          <a:solidFill>
            <a:srgbClr val="0F8945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	</a:t>
            </a:r>
            <a:r>
              <a: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Cornwall Central High School           Cornwall Central Middle School           Cornwall-on-Hudson Elementary School              Cornwall Elementary School            Willow Avenue Elementary School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103724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cs typeface="Times New Roman" panose="02020603050405020304" pitchFamily="18" charset="0"/>
              </a:rPr>
              <a:t>Fund Balances and Reserve Accounts </a:t>
            </a:r>
          </a:p>
        </p:txBody>
      </p:sp>
      <p:sp>
        <p:nvSpPr>
          <p:cNvPr id="9" name="Rectangle 8"/>
          <p:cNvSpPr/>
          <p:nvPr/>
        </p:nvSpPr>
        <p:spPr>
          <a:xfrm>
            <a:off x="640619" y="856740"/>
            <a:ext cx="106314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endParaRPr lang="en-US" sz="2000" dirty="0"/>
          </a:p>
          <a:p>
            <a:r>
              <a:rPr lang="en-US" sz="2800" dirty="0"/>
              <a:t>  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6488668"/>
            <a:ext cx="12192000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88668"/>
            <a:ext cx="849086" cy="37395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862261" y="6392610"/>
            <a:ext cx="396240" cy="365125"/>
          </a:xfrm>
        </p:spPr>
        <p:txBody>
          <a:bodyPr/>
          <a:lstStyle/>
          <a:p>
            <a:fld id="{BC83A203-932D-49B3-A458-140E85AA3C04}" type="slidenum">
              <a:rPr lang="en-US" smtClean="0">
                <a:solidFill>
                  <a:schemeClr val="bg1"/>
                </a:solidFill>
              </a:rPr>
              <a:t>19</a:t>
            </a:fld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6590717"/>
              </p:ext>
            </p:extLst>
          </p:nvPr>
        </p:nvGraphicFramePr>
        <p:xfrm>
          <a:off x="1259646" y="800750"/>
          <a:ext cx="9393382" cy="1257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27028">
                  <a:extLst>
                    <a:ext uri="{9D8B030D-6E8A-4147-A177-3AD203B41FA5}">
                      <a16:colId xmlns:a16="http://schemas.microsoft.com/office/drawing/2014/main" val="2746908700"/>
                    </a:ext>
                  </a:extLst>
                </a:gridCol>
                <a:gridCol w="1243252">
                  <a:extLst>
                    <a:ext uri="{9D8B030D-6E8A-4147-A177-3AD203B41FA5}">
                      <a16:colId xmlns:a16="http://schemas.microsoft.com/office/drawing/2014/main" val="3583168845"/>
                    </a:ext>
                  </a:extLst>
                </a:gridCol>
                <a:gridCol w="1361551">
                  <a:extLst>
                    <a:ext uri="{9D8B030D-6E8A-4147-A177-3AD203B41FA5}">
                      <a16:colId xmlns:a16="http://schemas.microsoft.com/office/drawing/2014/main" val="2026826225"/>
                    </a:ext>
                  </a:extLst>
                </a:gridCol>
                <a:gridCol w="1361551">
                  <a:extLst>
                    <a:ext uri="{9D8B030D-6E8A-4147-A177-3AD203B41FA5}">
                      <a16:colId xmlns:a16="http://schemas.microsoft.com/office/drawing/2014/main" val="3328202641"/>
                    </a:ext>
                  </a:extLst>
                </a:gridCol>
              </a:tblGrid>
              <a:tr h="25766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Account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8945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Balance at Year-end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0F894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4948956"/>
                  </a:ext>
                </a:extLst>
              </a:tr>
              <a:tr h="257668">
                <a:tc vMerge="1"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0F894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6/30/2024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894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6/30/2023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894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6/30/2022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894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1130294"/>
                  </a:ext>
                </a:extLst>
              </a:tr>
              <a:tr h="25766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ERS Pension Contribution Reserve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1,250,977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1,200,000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918,491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7231554"/>
                  </a:ext>
                </a:extLst>
              </a:tr>
              <a:tr h="25766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  <a:latin typeface="+mn-lt"/>
                        </a:rPr>
                        <a:t>TRS Pension Contribution Reserve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2,057,788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2,000,000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1,645,320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0205180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790245" y="2290166"/>
            <a:ext cx="10332183" cy="2782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srgbClr val="72A376"/>
              </a:buClr>
              <a:buSzPct val="70000"/>
            </a:pPr>
            <a:r>
              <a:rPr lang="en-US" sz="2000" b="1" dirty="0">
                <a:solidFill>
                  <a:srgbClr val="000000"/>
                </a:solidFill>
                <a:cs typeface="Arial" pitchFamily="34" charset="0"/>
              </a:rPr>
              <a:t>ERS Pension Contribution Reserve / TRS Pension Contribution Reserve</a:t>
            </a:r>
          </a:p>
          <a:p>
            <a:pPr marL="285750" lvl="0" indent="-285750">
              <a:spcBef>
                <a:spcPct val="20000"/>
              </a:spcBef>
              <a:buSzPct val="130000"/>
              <a:buBlip>
                <a:blip r:embed="rId3"/>
              </a:buBlip>
            </a:pPr>
            <a:r>
              <a:rPr lang="en-US" dirty="0">
                <a:solidFill>
                  <a:srgbClr val="000000"/>
                </a:solidFill>
                <a:cs typeface="Arial" pitchFamily="34" charset="0"/>
              </a:rPr>
              <a:t>These reserves provide funding for future pension obligations for staff who are part of the NYS Teachers’ Retirement System (TRS) or NYS Employee’s Retirement System (ERS). </a:t>
            </a:r>
          </a:p>
          <a:p>
            <a:pPr marL="285750" lvl="0" indent="-285750">
              <a:spcBef>
                <a:spcPct val="20000"/>
              </a:spcBef>
              <a:buSzPct val="130000"/>
              <a:buBlip>
                <a:blip r:embed="rId3"/>
              </a:buBlip>
            </a:pPr>
            <a:r>
              <a:rPr lang="en-US" dirty="0">
                <a:solidFill>
                  <a:srgbClr val="000000"/>
                </a:solidFill>
                <a:cs typeface="Arial" pitchFamily="34" charset="0"/>
              </a:rPr>
              <a:t>The use of these reserves provide budgetary stability in those years that experience a dramatic increase in the respective employer contribution rate.  </a:t>
            </a:r>
          </a:p>
          <a:p>
            <a:pPr marL="285750" lvl="0" indent="-285750">
              <a:spcBef>
                <a:spcPct val="20000"/>
              </a:spcBef>
              <a:buSzPct val="130000"/>
              <a:buBlip>
                <a:blip r:embed="rId3"/>
              </a:buBlip>
            </a:pPr>
            <a:r>
              <a:rPr lang="en-US" dirty="0">
                <a:solidFill>
                  <a:srgbClr val="000000"/>
                </a:solidFill>
                <a:cs typeface="Arial" pitchFamily="34" charset="0"/>
              </a:rPr>
              <a:t>With both retirement funds tied to the volatility of the stock market and global economic picture, a continuous funding strategy to these reserves would favorably position the District for any kind of downturn.  </a:t>
            </a:r>
          </a:p>
          <a:p>
            <a:pPr marL="285750" indent="-285750">
              <a:buClrTx/>
              <a:buSzPct val="130000"/>
              <a:buBlip>
                <a:blip r:embed="rId3"/>
              </a:buBlip>
            </a:pPr>
            <a:endParaRPr lang="en-US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25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488668"/>
            <a:ext cx="12192000" cy="369332"/>
          </a:xfrm>
          <a:prstGeom prst="rect">
            <a:avLst/>
          </a:prstGeom>
          <a:solidFill>
            <a:srgbClr val="0F8945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	</a:t>
            </a:r>
            <a:r>
              <a: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Cornwall Central High School           Cornwall Central Middle School           Cornwall-on-Hudson Elementary School              Cornwall Elementary School            Willow Avenue Elementary School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103724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cs typeface="Times New Roman" panose="02020603050405020304" pitchFamily="18" charset="0"/>
              </a:rPr>
              <a:t>Vision 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2DF2AF6-9004-A1CB-4DDC-F162B20A8700}"/>
              </a:ext>
            </a:extLst>
          </p:cNvPr>
          <p:cNvSpPr txBox="1">
            <a:spLocks/>
          </p:cNvSpPr>
          <p:nvPr/>
        </p:nvSpPr>
        <p:spPr>
          <a:xfrm>
            <a:off x="640619" y="1296140"/>
            <a:ext cx="10058400" cy="4023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  <a:spcBef>
                <a:spcPts val="0"/>
              </a:spcBef>
            </a:pPr>
            <a:endParaRPr lang="en-US" sz="3200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81842" y="846002"/>
            <a:ext cx="1063143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We envision a school district in which every staff member is a source of knowledge and inspiration, every building is a place of safety and support, every leader is a pillar of integrity, and every student is a source of pride.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6488668"/>
            <a:ext cx="12192000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88668"/>
            <a:ext cx="849086" cy="37395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935691" y="6490771"/>
            <a:ext cx="256309" cy="365125"/>
          </a:xfrm>
        </p:spPr>
        <p:txBody>
          <a:bodyPr/>
          <a:lstStyle/>
          <a:p>
            <a:fld id="{BC83A203-932D-49B3-A458-140E85AA3C04}" type="slidenum">
              <a:rPr lang="en-US" smtClean="0">
                <a:solidFill>
                  <a:schemeClr val="bg1"/>
                </a:solidFill>
              </a:rPr>
              <a:t>2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619" y="3108861"/>
            <a:ext cx="3921940" cy="294145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87" r="30043"/>
          <a:stretch/>
        </p:blipFill>
        <p:spPr>
          <a:xfrm>
            <a:off x="4746567" y="3108861"/>
            <a:ext cx="2502745" cy="294145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34" r="13808"/>
          <a:stretch/>
        </p:blipFill>
        <p:spPr>
          <a:xfrm>
            <a:off x="7433320" y="3113706"/>
            <a:ext cx="3946804" cy="2936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692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488668"/>
            <a:ext cx="12192000" cy="369332"/>
          </a:xfrm>
          <a:prstGeom prst="rect">
            <a:avLst/>
          </a:prstGeom>
          <a:solidFill>
            <a:srgbClr val="0F8945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	</a:t>
            </a:r>
            <a:r>
              <a: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Cornwall Central High School           Cornwall Central Middle School           Cornwall-on-Hudson Elementary School              Cornwall Elementary School            Willow Avenue Elementary School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103724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cs typeface="Times New Roman" panose="02020603050405020304" pitchFamily="18" charset="0"/>
              </a:rPr>
              <a:t>Fund Balances and Reserve Accounts </a:t>
            </a:r>
          </a:p>
        </p:txBody>
      </p:sp>
      <p:sp>
        <p:nvSpPr>
          <p:cNvPr id="9" name="Rectangle 8"/>
          <p:cNvSpPr/>
          <p:nvPr/>
        </p:nvSpPr>
        <p:spPr>
          <a:xfrm>
            <a:off x="640619" y="856740"/>
            <a:ext cx="106314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endParaRPr lang="en-US" sz="2000" dirty="0"/>
          </a:p>
          <a:p>
            <a:r>
              <a:rPr lang="en-US" sz="2800" dirty="0"/>
              <a:t>  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6488668"/>
            <a:ext cx="12192000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88668"/>
            <a:ext cx="849086" cy="37395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895513" y="6392610"/>
            <a:ext cx="354676" cy="365125"/>
          </a:xfrm>
        </p:spPr>
        <p:txBody>
          <a:bodyPr/>
          <a:lstStyle/>
          <a:p>
            <a:fld id="{BC83A203-932D-49B3-A458-140E85AA3C04}" type="slidenum">
              <a:rPr lang="en-US" smtClean="0">
                <a:solidFill>
                  <a:schemeClr val="bg1"/>
                </a:solidFill>
              </a:rPr>
              <a:t>20</a:t>
            </a:fld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3916907"/>
              </p:ext>
            </p:extLst>
          </p:nvPr>
        </p:nvGraphicFramePr>
        <p:xfrm>
          <a:off x="1259646" y="800750"/>
          <a:ext cx="9393382" cy="9429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27028">
                  <a:extLst>
                    <a:ext uri="{9D8B030D-6E8A-4147-A177-3AD203B41FA5}">
                      <a16:colId xmlns:a16="http://schemas.microsoft.com/office/drawing/2014/main" val="2746908700"/>
                    </a:ext>
                  </a:extLst>
                </a:gridCol>
                <a:gridCol w="1243252">
                  <a:extLst>
                    <a:ext uri="{9D8B030D-6E8A-4147-A177-3AD203B41FA5}">
                      <a16:colId xmlns:a16="http://schemas.microsoft.com/office/drawing/2014/main" val="3583168845"/>
                    </a:ext>
                  </a:extLst>
                </a:gridCol>
                <a:gridCol w="1361551">
                  <a:extLst>
                    <a:ext uri="{9D8B030D-6E8A-4147-A177-3AD203B41FA5}">
                      <a16:colId xmlns:a16="http://schemas.microsoft.com/office/drawing/2014/main" val="2026826225"/>
                    </a:ext>
                  </a:extLst>
                </a:gridCol>
                <a:gridCol w="1361551">
                  <a:extLst>
                    <a:ext uri="{9D8B030D-6E8A-4147-A177-3AD203B41FA5}">
                      <a16:colId xmlns:a16="http://schemas.microsoft.com/office/drawing/2014/main" val="3328202641"/>
                    </a:ext>
                  </a:extLst>
                </a:gridCol>
              </a:tblGrid>
              <a:tr h="25766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Account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8945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Balance at Year-end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0F894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4948956"/>
                  </a:ext>
                </a:extLst>
              </a:tr>
              <a:tr h="257668">
                <a:tc vMerge="1"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0F894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6/30/2024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894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6/30/2023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894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6/30/2022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894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1130294"/>
                  </a:ext>
                </a:extLst>
              </a:tr>
              <a:tr h="25766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Employee Benefit Accrued Liability Reserve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563,175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534,503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515,746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7231554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790245" y="1799715"/>
            <a:ext cx="10332183" cy="13419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srgbClr val="72A376"/>
              </a:buClr>
              <a:buSzPct val="70000"/>
            </a:pPr>
            <a:r>
              <a:rPr lang="en-US" sz="2000" b="1" dirty="0">
                <a:solidFill>
                  <a:srgbClr val="000000"/>
                </a:solidFill>
                <a:cs typeface="Arial" pitchFamily="34" charset="0"/>
              </a:rPr>
              <a:t>Employee Benefit Accrued Liability Reserve</a:t>
            </a:r>
          </a:p>
          <a:p>
            <a:pPr marL="285750" lvl="0" indent="-285750">
              <a:spcBef>
                <a:spcPct val="20000"/>
              </a:spcBef>
              <a:buSzPct val="130000"/>
              <a:buBlip>
                <a:blip r:embed="rId3"/>
              </a:buBlip>
            </a:pPr>
            <a:r>
              <a:rPr lang="en-US" dirty="0">
                <a:solidFill>
                  <a:srgbClr val="000000"/>
                </a:solidFill>
                <a:cs typeface="Arial" pitchFamily="34" charset="0"/>
              </a:rPr>
              <a:t>This reserve provides funding for contractual benefit obligations when staff retire (e.g., unused sick time and unused vacation time). </a:t>
            </a:r>
          </a:p>
          <a:p>
            <a:pPr marL="285750" lvl="0" indent="-285750">
              <a:spcBef>
                <a:spcPct val="20000"/>
              </a:spcBef>
              <a:buSzPct val="130000"/>
              <a:buBlip>
                <a:blip r:embed="rId3"/>
              </a:buBlip>
            </a:pPr>
            <a:r>
              <a:rPr lang="en-US" dirty="0">
                <a:solidFill>
                  <a:srgbClr val="000000"/>
                </a:solidFill>
                <a:cs typeface="Arial" pitchFamily="34" charset="0"/>
              </a:rPr>
              <a:t>Based on the historic level of retirements each year, the current reserve level is deemed adequate. </a:t>
            </a:r>
          </a:p>
        </p:txBody>
      </p:sp>
      <p:sp>
        <p:nvSpPr>
          <p:cNvPr id="8" name="Rectangle 7"/>
          <p:cNvSpPr/>
          <p:nvPr/>
        </p:nvSpPr>
        <p:spPr>
          <a:xfrm>
            <a:off x="849086" y="4526796"/>
            <a:ext cx="10332183" cy="167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srgbClr val="72A376"/>
              </a:buClr>
              <a:buSzPct val="70000"/>
            </a:pPr>
            <a:r>
              <a:rPr lang="en-US" sz="2000" b="1" dirty="0">
                <a:solidFill>
                  <a:srgbClr val="000000"/>
                </a:solidFill>
                <a:cs typeface="Arial" pitchFamily="34" charset="0"/>
              </a:rPr>
              <a:t>Unemployment Insurance Reserve</a:t>
            </a:r>
          </a:p>
          <a:p>
            <a:pPr marL="285750" lvl="0" indent="-285750">
              <a:spcBef>
                <a:spcPct val="20000"/>
              </a:spcBef>
              <a:buSzPct val="130000"/>
              <a:buBlip>
                <a:blip r:embed="rId3"/>
              </a:buBlip>
            </a:pPr>
            <a:r>
              <a:rPr lang="en-US" dirty="0">
                <a:solidFill>
                  <a:srgbClr val="000000"/>
                </a:solidFill>
                <a:cs typeface="Arial" pitchFamily="34" charset="0"/>
              </a:rPr>
              <a:t>This reserve provides funding for NYS unemployment insurance claims related to former employees. </a:t>
            </a:r>
          </a:p>
          <a:p>
            <a:pPr marL="285750" lvl="0" indent="-285750">
              <a:spcBef>
                <a:spcPct val="20000"/>
              </a:spcBef>
              <a:buSzPct val="130000"/>
              <a:buBlip>
                <a:blip r:embed="rId3"/>
              </a:buBlip>
            </a:pPr>
            <a:r>
              <a:rPr lang="en-US" dirty="0">
                <a:solidFill>
                  <a:srgbClr val="000000"/>
                </a:solidFill>
                <a:cs typeface="Arial" pitchFamily="34" charset="0"/>
              </a:rPr>
              <a:t>The District is required to pay 100% of all unemployment claims paid by NYS.  </a:t>
            </a:r>
          </a:p>
          <a:p>
            <a:pPr marL="285750" lvl="0" indent="-285750">
              <a:spcBef>
                <a:spcPct val="20000"/>
              </a:spcBef>
              <a:buSzPct val="130000"/>
              <a:buBlip>
                <a:blip r:embed="rId3"/>
              </a:buBlip>
            </a:pPr>
            <a:r>
              <a:rPr lang="en-US" dirty="0">
                <a:solidFill>
                  <a:srgbClr val="000000"/>
                </a:solidFill>
                <a:cs typeface="Arial" pitchFamily="34" charset="0"/>
              </a:rPr>
              <a:t>Adequate funding of this reserve would total approximately two years of anticipated high claims, or  ~$150,000.  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8360055"/>
              </p:ext>
            </p:extLst>
          </p:nvPr>
        </p:nvGraphicFramePr>
        <p:xfrm>
          <a:off x="1259646" y="3440037"/>
          <a:ext cx="9393382" cy="9429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27028">
                  <a:extLst>
                    <a:ext uri="{9D8B030D-6E8A-4147-A177-3AD203B41FA5}">
                      <a16:colId xmlns:a16="http://schemas.microsoft.com/office/drawing/2014/main" val="2746908700"/>
                    </a:ext>
                  </a:extLst>
                </a:gridCol>
                <a:gridCol w="1243252">
                  <a:extLst>
                    <a:ext uri="{9D8B030D-6E8A-4147-A177-3AD203B41FA5}">
                      <a16:colId xmlns:a16="http://schemas.microsoft.com/office/drawing/2014/main" val="3583168845"/>
                    </a:ext>
                  </a:extLst>
                </a:gridCol>
                <a:gridCol w="1361551">
                  <a:extLst>
                    <a:ext uri="{9D8B030D-6E8A-4147-A177-3AD203B41FA5}">
                      <a16:colId xmlns:a16="http://schemas.microsoft.com/office/drawing/2014/main" val="2026826225"/>
                    </a:ext>
                  </a:extLst>
                </a:gridCol>
                <a:gridCol w="1361551">
                  <a:extLst>
                    <a:ext uri="{9D8B030D-6E8A-4147-A177-3AD203B41FA5}">
                      <a16:colId xmlns:a16="http://schemas.microsoft.com/office/drawing/2014/main" val="3328202641"/>
                    </a:ext>
                  </a:extLst>
                </a:gridCol>
              </a:tblGrid>
              <a:tr h="25766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Account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8945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Balance at Year-end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0F894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4948956"/>
                  </a:ext>
                </a:extLst>
              </a:tr>
              <a:tr h="257668">
                <a:tc vMerge="1"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0F894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6/30/2024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894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6/30/2023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894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6/30/2022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894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1130294"/>
                  </a:ext>
                </a:extLst>
              </a:tr>
              <a:tr h="25766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Unemployment Insurance Reserve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16,212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15,388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14,848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72315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04620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488668"/>
            <a:ext cx="12192000" cy="369332"/>
          </a:xfrm>
          <a:prstGeom prst="rect">
            <a:avLst/>
          </a:prstGeom>
          <a:solidFill>
            <a:srgbClr val="0F8945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	</a:t>
            </a:r>
            <a:r>
              <a: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Cornwall Central High School           Cornwall Central Middle School           Cornwall-on-Hudson Elementary School              Cornwall Elementary School            Willow Avenue Elementary School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103724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cs typeface="Times New Roman" panose="02020603050405020304" pitchFamily="18" charset="0"/>
              </a:rPr>
              <a:t>Fund Balances and Reserve Accounts </a:t>
            </a:r>
          </a:p>
        </p:txBody>
      </p:sp>
      <p:sp>
        <p:nvSpPr>
          <p:cNvPr id="9" name="Rectangle 8"/>
          <p:cNvSpPr/>
          <p:nvPr/>
        </p:nvSpPr>
        <p:spPr>
          <a:xfrm>
            <a:off x="640619" y="856740"/>
            <a:ext cx="106314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endParaRPr lang="en-US" sz="2000" dirty="0"/>
          </a:p>
          <a:p>
            <a:r>
              <a:rPr lang="en-US" sz="2800" dirty="0"/>
              <a:t>  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6488668"/>
            <a:ext cx="12192000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88668"/>
            <a:ext cx="849086" cy="37395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903825" y="6375985"/>
            <a:ext cx="354676" cy="365125"/>
          </a:xfrm>
        </p:spPr>
        <p:txBody>
          <a:bodyPr/>
          <a:lstStyle/>
          <a:p>
            <a:fld id="{BC83A203-932D-49B3-A458-140E85AA3C04}" type="slidenum">
              <a:rPr lang="en-US" smtClean="0">
                <a:solidFill>
                  <a:schemeClr val="bg1"/>
                </a:solidFill>
              </a:rPr>
              <a:t>21</a:t>
            </a:fld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1767843"/>
              </p:ext>
            </p:extLst>
          </p:nvPr>
        </p:nvGraphicFramePr>
        <p:xfrm>
          <a:off x="1259646" y="800750"/>
          <a:ext cx="9393382" cy="1257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27028">
                  <a:extLst>
                    <a:ext uri="{9D8B030D-6E8A-4147-A177-3AD203B41FA5}">
                      <a16:colId xmlns:a16="http://schemas.microsoft.com/office/drawing/2014/main" val="2746908700"/>
                    </a:ext>
                  </a:extLst>
                </a:gridCol>
                <a:gridCol w="1243252">
                  <a:extLst>
                    <a:ext uri="{9D8B030D-6E8A-4147-A177-3AD203B41FA5}">
                      <a16:colId xmlns:a16="http://schemas.microsoft.com/office/drawing/2014/main" val="3583168845"/>
                    </a:ext>
                  </a:extLst>
                </a:gridCol>
                <a:gridCol w="1361551">
                  <a:extLst>
                    <a:ext uri="{9D8B030D-6E8A-4147-A177-3AD203B41FA5}">
                      <a16:colId xmlns:a16="http://schemas.microsoft.com/office/drawing/2014/main" val="2026826225"/>
                    </a:ext>
                  </a:extLst>
                </a:gridCol>
                <a:gridCol w="1361551">
                  <a:extLst>
                    <a:ext uri="{9D8B030D-6E8A-4147-A177-3AD203B41FA5}">
                      <a16:colId xmlns:a16="http://schemas.microsoft.com/office/drawing/2014/main" val="3328202641"/>
                    </a:ext>
                  </a:extLst>
                </a:gridCol>
              </a:tblGrid>
              <a:tr h="25766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Account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8945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Balance at Year-end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0F894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4948956"/>
                  </a:ext>
                </a:extLst>
              </a:tr>
              <a:tr h="257668">
                <a:tc vMerge="1"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0F894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6/30/2024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894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6/30/2023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894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6/30/2022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894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1130294"/>
                  </a:ext>
                </a:extLst>
              </a:tr>
              <a:tr h="25766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Capital Reserve #1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+mn-lt"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4,994,592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7231554"/>
                  </a:ext>
                </a:extLst>
              </a:tr>
              <a:tr h="25766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Capital Reserve #2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4,924,554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2,997,888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300,000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0205180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790245" y="2290166"/>
            <a:ext cx="10332183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srgbClr val="72A376"/>
              </a:buClr>
              <a:buSzPct val="70000"/>
            </a:pPr>
            <a:r>
              <a:rPr lang="en-US" sz="2000" b="1" dirty="0">
                <a:solidFill>
                  <a:srgbClr val="000000"/>
                </a:solidFill>
                <a:cs typeface="Arial" pitchFamily="34" charset="0"/>
              </a:rPr>
              <a:t>Capital Reserve #1 and #2</a:t>
            </a:r>
          </a:p>
          <a:p>
            <a:pPr marL="285750" lvl="0" indent="-285750">
              <a:spcBef>
                <a:spcPct val="20000"/>
              </a:spcBef>
              <a:buSzPct val="130000"/>
              <a:buBlip>
                <a:blip r:embed="rId3"/>
              </a:buBlip>
            </a:pPr>
            <a:r>
              <a:rPr lang="en-US" dirty="0">
                <a:solidFill>
                  <a:srgbClr val="000000"/>
                </a:solidFill>
                <a:cs typeface="Arial" pitchFamily="34" charset="0"/>
              </a:rPr>
              <a:t>A capital reserve provides funding for future capital improvements to District facilities. </a:t>
            </a:r>
          </a:p>
          <a:p>
            <a:pPr marL="285750" lvl="0" indent="-285750">
              <a:spcBef>
                <a:spcPct val="20000"/>
              </a:spcBef>
              <a:buSzPct val="130000"/>
              <a:buBlip>
                <a:blip r:embed="rId3"/>
              </a:buBlip>
            </a:pPr>
            <a:r>
              <a:rPr lang="en-US" dirty="0">
                <a:solidFill>
                  <a:srgbClr val="000000"/>
                </a:solidFill>
                <a:cs typeface="Arial" pitchFamily="34" charset="0"/>
              </a:rPr>
              <a:t>By using a capital reserve, a District can reduce / eliminate the local taxpayer share of a capital project that is not covered by building aid – thereby, reducing the school tax impact.</a:t>
            </a:r>
          </a:p>
          <a:p>
            <a:pPr marL="285750" lvl="0" indent="-285750">
              <a:spcBef>
                <a:spcPct val="20000"/>
              </a:spcBef>
              <a:buSzPct val="130000"/>
              <a:buBlip>
                <a:blip r:embed="rId3"/>
              </a:buBlip>
            </a:pPr>
            <a:endParaRPr lang="en-US" dirty="0">
              <a:solidFill>
                <a:srgbClr val="000000"/>
              </a:solidFill>
              <a:cs typeface="Arial" pitchFamily="34" charset="0"/>
            </a:endParaRPr>
          </a:p>
          <a:p>
            <a:pPr marL="285750" lvl="0" indent="-285750">
              <a:spcBef>
                <a:spcPct val="20000"/>
              </a:spcBef>
              <a:buSzPct val="130000"/>
              <a:buBlip>
                <a:blip r:embed="rId3"/>
              </a:buBlip>
            </a:pPr>
            <a:r>
              <a:rPr lang="en-US" dirty="0">
                <a:solidFill>
                  <a:srgbClr val="000000"/>
                </a:solidFill>
                <a:cs typeface="Arial" pitchFamily="34" charset="0"/>
              </a:rPr>
              <a:t>Capital Reserve #1 was established in 2018 with a maximum funding amount of $5,000,000.  It was subsequently earmarked for a $23M District-wide capital project approved by taxpayers at the May 20, 2022 Budget Vote.  </a:t>
            </a:r>
          </a:p>
          <a:p>
            <a:pPr marL="285750" lvl="0" indent="-285750">
              <a:spcBef>
                <a:spcPct val="20000"/>
              </a:spcBef>
              <a:buSzPct val="130000"/>
              <a:buBlip>
                <a:blip r:embed="rId3"/>
              </a:buBlip>
            </a:pPr>
            <a:r>
              <a:rPr lang="en-US" dirty="0">
                <a:solidFill>
                  <a:srgbClr val="000000"/>
                </a:solidFill>
                <a:cs typeface="Arial" pitchFamily="34" charset="0"/>
              </a:rPr>
              <a:t>Capital Reserve #2 was established in May 2022 with a maximum funding amount of $5,000,000.  </a:t>
            </a:r>
          </a:p>
          <a:p>
            <a:pPr marL="285750" indent="-285750">
              <a:buClrTx/>
              <a:buSzPct val="130000"/>
              <a:buBlip>
                <a:blip r:embed="rId3"/>
              </a:buBlip>
            </a:pPr>
            <a:endParaRPr lang="en-US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80273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488668"/>
            <a:ext cx="12192000" cy="369332"/>
          </a:xfrm>
          <a:prstGeom prst="rect">
            <a:avLst/>
          </a:prstGeom>
          <a:solidFill>
            <a:srgbClr val="0F8945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	</a:t>
            </a:r>
            <a:r>
              <a: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Cornwall Central High School           Cornwall Central Middle School           Cornwall-on-Hudson Elementary School              Cornwall Elementary School            Willow Avenue Elementary School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6838"/>
            <a:ext cx="103724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cs typeface="Times New Roman" panose="02020603050405020304" pitchFamily="18" charset="0"/>
              </a:rPr>
              <a:t>Revenues, Expenditures, Fund Balance and 	Reserve Accounts - Operationalized </a:t>
            </a:r>
          </a:p>
        </p:txBody>
      </p:sp>
      <p:sp>
        <p:nvSpPr>
          <p:cNvPr id="9" name="Rectangle 8"/>
          <p:cNvSpPr/>
          <p:nvPr/>
        </p:nvSpPr>
        <p:spPr>
          <a:xfrm>
            <a:off x="640619" y="856740"/>
            <a:ext cx="106314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endParaRPr lang="en-US" sz="2000" dirty="0"/>
          </a:p>
          <a:p>
            <a:r>
              <a:rPr lang="en-US" sz="2800" dirty="0"/>
              <a:t>  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6488668"/>
            <a:ext cx="12192000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88668"/>
            <a:ext cx="849086" cy="37395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903825" y="6375985"/>
            <a:ext cx="354676" cy="365125"/>
          </a:xfrm>
        </p:spPr>
        <p:txBody>
          <a:bodyPr/>
          <a:lstStyle/>
          <a:p>
            <a:fld id="{BC83A203-932D-49B3-A458-140E85AA3C04}" type="slidenum">
              <a:rPr lang="en-US" smtClean="0">
                <a:solidFill>
                  <a:schemeClr val="bg1"/>
                </a:solidFill>
              </a:rPr>
              <a:t>22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16082" y="2528257"/>
            <a:ext cx="2226623" cy="329913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Delay 13"/>
          <p:cNvSpPr/>
          <p:nvPr/>
        </p:nvSpPr>
        <p:spPr>
          <a:xfrm rot="16200000">
            <a:off x="1229294" y="810227"/>
            <a:ext cx="1200199" cy="2226623"/>
          </a:xfrm>
          <a:prstGeom prst="flowChartDelay">
            <a:avLst/>
          </a:prstGeom>
          <a:solidFill>
            <a:srgbClr val="0F8945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b="1" dirty="0"/>
              <a:t>Revenues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486991" y="2555025"/>
            <a:ext cx="2226623" cy="329913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Delay 15"/>
          <p:cNvSpPr/>
          <p:nvPr/>
        </p:nvSpPr>
        <p:spPr>
          <a:xfrm rot="16200000">
            <a:off x="4000203" y="836995"/>
            <a:ext cx="1200199" cy="2226623"/>
          </a:xfrm>
          <a:prstGeom prst="flowChartDelay">
            <a:avLst/>
          </a:prstGeom>
          <a:solidFill>
            <a:srgbClr val="0F8945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b="1" dirty="0"/>
              <a:t>Expenditures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920744" y="2558569"/>
            <a:ext cx="2226623" cy="329913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owchart: Delay 17"/>
          <p:cNvSpPr/>
          <p:nvPr/>
        </p:nvSpPr>
        <p:spPr>
          <a:xfrm rot="16200000">
            <a:off x="9433955" y="842848"/>
            <a:ext cx="1200199" cy="2226623"/>
          </a:xfrm>
          <a:prstGeom prst="flowChartDelay">
            <a:avLst/>
          </a:prstGeom>
          <a:solidFill>
            <a:srgbClr val="0F8945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b="1" dirty="0"/>
              <a:t>Reserves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16081" y="2544477"/>
            <a:ext cx="222662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Tax Levy</a:t>
            </a:r>
          </a:p>
          <a:p>
            <a:r>
              <a:rPr lang="en-US" sz="1400" dirty="0"/>
              <a:t>State Aid</a:t>
            </a:r>
          </a:p>
          <a:p>
            <a:r>
              <a:rPr lang="en-US" sz="1400" dirty="0"/>
              <a:t>Miscellaneous </a:t>
            </a:r>
          </a:p>
          <a:p>
            <a:endParaRPr lang="en-US" sz="1400" dirty="0"/>
          </a:p>
          <a:p>
            <a:r>
              <a:rPr lang="en-US" sz="1400" dirty="0"/>
              <a:t>Funding to pay expenditures</a:t>
            </a:r>
          </a:p>
          <a:p>
            <a:endParaRPr lang="en-US" sz="1400" dirty="0"/>
          </a:p>
          <a:p>
            <a:r>
              <a:rPr lang="en-US" sz="1400" dirty="0"/>
              <a:t>Surplus revenue accumulates into fund balance after all expenditures are paid </a:t>
            </a:r>
          </a:p>
          <a:p>
            <a:endParaRPr lang="en-US" sz="1400" dirty="0"/>
          </a:p>
          <a:p>
            <a:r>
              <a:rPr lang="en-US" sz="1400" dirty="0"/>
              <a:t>Deficits in revenue must be funded by fund balance and reserves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149834" y="2559644"/>
            <a:ext cx="2226623" cy="329913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lowchart: Delay 20"/>
          <p:cNvSpPr/>
          <p:nvPr/>
        </p:nvSpPr>
        <p:spPr>
          <a:xfrm rot="16200000">
            <a:off x="6663046" y="841614"/>
            <a:ext cx="1200199" cy="2226623"/>
          </a:xfrm>
          <a:prstGeom prst="flowChartDelay">
            <a:avLst/>
          </a:prstGeom>
          <a:solidFill>
            <a:srgbClr val="0F8945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b="1" dirty="0"/>
              <a:t>Fund Balance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486990" y="2570335"/>
            <a:ext cx="222662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Salaries	Program</a:t>
            </a:r>
          </a:p>
          <a:p>
            <a:r>
              <a:rPr lang="en-US" sz="1400" dirty="0"/>
              <a:t>Capital	Benefits</a:t>
            </a:r>
          </a:p>
          <a:p>
            <a:r>
              <a:rPr lang="en-US" sz="1400" dirty="0"/>
              <a:t>Debts  </a:t>
            </a:r>
          </a:p>
          <a:p>
            <a:endParaRPr lang="en-US" sz="1400" dirty="0"/>
          </a:p>
          <a:p>
            <a:r>
              <a:rPr lang="en-US" sz="1400" dirty="0"/>
              <a:t>Funded by revenues</a:t>
            </a:r>
          </a:p>
          <a:p>
            <a:endParaRPr lang="en-US" sz="1400" dirty="0"/>
          </a:p>
          <a:p>
            <a:r>
              <a:rPr lang="en-US" sz="1400" dirty="0"/>
              <a:t>Surplus expenditures accumulates into fund balance </a:t>
            </a:r>
          </a:p>
          <a:p>
            <a:endParaRPr lang="en-US" sz="1400" dirty="0"/>
          </a:p>
          <a:p>
            <a:r>
              <a:rPr lang="en-US" sz="1400" dirty="0"/>
              <a:t>Deficits in expenditures must be funded by revenues through fund balance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149834" y="2579573"/>
            <a:ext cx="222662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Assigned 	Appropriated</a:t>
            </a:r>
          </a:p>
          <a:p>
            <a:r>
              <a:rPr lang="en-US" sz="1400" dirty="0"/>
              <a:t>Restricted  	Unassigned  </a:t>
            </a:r>
          </a:p>
          <a:p>
            <a:endParaRPr lang="en-US" sz="1400" dirty="0"/>
          </a:p>
          <a:p>
            <a:r>
              <a:rPr lang="en-US" sz="1400" dirty="0"/>
              <a:t>Funded by surplus revenue and expenses</a:t>
            </a:r>
          </a:p>
          <a:p>
            <a:endParaRPr lang="en-US" sz="1400" dirty="0"/>
          </a:p>
          <a:p>
            <a:r>
              <a:rPr lang="en-US" sz="1400" b="1" dirty="0"/>
              <a:t>Assigned</a:t>
            </a:r>
            <a:r>
              <a:rPr lang="en-US" sz="1400" dirty="0"/>
              <a:t> – pay year end expenses</a:t>
            </a:r>
          </a:p>
          <a:p>
            <a:r>
              <a:rPr lang="en-US" sz="1400" b="1" dirty="0"/>
              <a:t>Appropriated</a:t>
            </a:r>
            <a:r>
              <a:rPr lang="en-US" sz="1400" dirty="0"/>
              <a:t> – designated to lower property taxes</a:t>
            </a:r>
          </a:p>
          <a:p>
            <a:r>
              <a:rPr lang="en-US" sz="1400" b="1" dirty="0"/>
              <a:t>Restricted </a:t>
            </a:r>
            <a:r>
              <a:rPr lang="en-US" sz="1400" dirty="0"/>
              <a:t>– set aside for legally allowed expenses</a:t>
            </a:r>
          </a:p>
          <a:p>
            <a:r>
              <a:rPr lang="en-US" sz="1400" b="1" dirty="0"/>
              <a:t>Unassigned</a:t>
            </a:r>
            <a:r>
              <a:rPr lang="en-US" sz="1400" dirty="0"/>
              <a:t> – 4% limit for emergencies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920742" y="2586654"/>
            <a:ext cx="222662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Tax Certiorari</a:t>
            </a:r>
          </a:p>
          <a:p>
            <a:r>
              <a:rPr lang="en-US" sz="1400" dirty="0"/>
              <a:t>ERS Pension</a:t>
            </a:r>
          </a:p>
          <a:p>
            <a:r>
              <a:rPr lang="en-US" sz="1400" dirty="0"/>
              <a:t>TRS Pension</a:t>
            </a:r>
          </a:p>
          <a:p>
            <a:r>
              <a:rPr lang="en-US" sz="1400" dirty="0"/>
              <a:t>Employee Accrued Liability </a:t>
            </a:r>
          </a:p>
          <a:p>
            <a:r>
              <a:rPr lang="en-US" sz="1400" dirty="0"/>
              <a:t>Unemployment </a:t>
            </a:r>
          </a:p>
          <a:p>
            <a:r>
              <a:rPr lang="en-US" sz="1400" dirty="0"/>
              <a:t>Capital </a:t>
            </a:r>
            <a:br>
              <a:rPr lang="en-US" sz="1400" dirty="0"/>
            </a:br>
            <a:endParaRPr lang="en-US" sz="1400" dirty="0">
              <a:solidFill>
                <a:prstClr val="black"/>
              </a:solidFill>
            </a:endParaRPr>
          </a:p>
          <a:p>
            <a:pPr lvl="0"/>
            <a:r>
              <a:rPr lang="en-US" sz="1400" b="1" dirty="0">
                <a:solidFill>
                  <a:prstClr val="black"/>
                </a:solidFill>
              </a:rPr>
              <a:t>Restricted</a:t>
            </a:r>
            <a:r>
              <a:rPr lang="en-US" sz="1400" dirty="0">
                <a:solidFill>
                  <a:prstClr val="black"/>
                </a:solidFill>
              </a:rPr>
              <a:t> – set aside for legally allowed expenses</a:t>
            </a:r>
          </a:p>
          <a:p>
            <a:endParaRPr lang="en-US" sz="1400" dirty="0"/>
          </a:p>
          <a:p>
            <a:r>
              <a:rPr lang="en-US" sz="1400" dirty="0"/>
              <a:t>Funded through fund balance  </a:t>
            </a:r>
          </a:p>
          <a:p>
            <a:endParaRPr lang="en-US" sz="1400" dirty="0"/>
          </a:p>
          <a:p>
            <a:r>
              <a:rPr lang="en-US" sz="1400" dirty="0"/>
              <a:t>Accessible through established rules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067899" y="5989058"/>
            <a:ext cx="5776877" cy="369332"/>
          </a:xfrm>
          <a:prstGeom prst="rect">
            <a:avLst/>
          </a:prstGeom>
          <a:solidFill>
            <a:srgbClr val="0F8945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CORNWALL CENTRAL SCHOOL DISTRICT – FARM ANALOGY </a:t>
            </a:r>
          </a:p>
        </p:txBody>
      </p:sp>
      <p:cxnSp>
        <p:nvCxnSpPr>
          <p:cNvPr id="27" name="Straight Connector 26"/>
          <p:cNvCxnSpPr/>
          <p:nvPr/>
        </p:nvCxnSpPr>
        <p:spPr>
          <a:xfrm flipV="1">
            <a:off x="849086" y="3308465"/>
            <a:ext cx="1819299" cy="166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849086" y="3969740"/>
            <a:ext cx="1819299" cy="166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849086" y="5046458"/>
            <a:ext cx="1819299" cy="166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3690652" y="3325091"/>
            <a:ext cx="1819299" cy="166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3690652" y="3835671"/>
            <a:ext cx="1819299" cy="166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3690652" y="4591396"/>
            <a:ext cx="1819299" cy="166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6353495" y="3133052"/>
            <a:ext cx="1819299" cy="166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6353494" y="3852297"/>
            <a:ext cx="1819299" cy="166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9124404" y="3969740"/>
            <a:ext cx="1819299" cy="166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9124404" y="4707774"/>
            <a:ext cx="1819299" cy="166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9124404" y="5302427"/>
            <a:ext cx="1819299" cy="166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87262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488668"/>
            <a:ext cx="12192000" cy="369332"/>
          </a:xfrm>
          <a:prstGeom prst="rect">
            <a:avLst/>
          </a:prstGeom>
          <a:solidFill>
            <a:srgbClr val="0F8945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	</a:t>
            </a:r>
            <a:r>
              <a: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Cornwall Central High School           Cornwall Central Middle School           Cornwall-on-Hudson Elementary School              Cornwall Elementary School            Willow Avenue Elementary School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103724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2025-26 Budget Calendar &amp; Questions  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2DF2AF6-9004-A1CB-4DDC-F162B20A8700}"/>
              </a:ext>
            </a:extLst>
          </p:cNvPr>
          <p:cNvSpPr txBox="1">
            <a:spLocks/>
          </p:cNvSpPr>
          <p:nvPr/>
        </p:nvSpPr>
        <p:spPr>
          <a:xfrm>
            <a:off x="640619" y="1296140"/>
            <a:ext cx="10058400" cy="4023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  <a:spcBef>
                <a:spcPts val="0"/>
              </a:spcBef>
            </a:pPr>
            <a:endParaRPr lang="en-US" sz="3200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6488668"/>
            <a:ext cx="12192000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88668"/>
            <a:ext cx="849086" cy="37395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936997" y="920359"/>
            <a:ext cx="8318005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en-US" sz="2000" dirty="0">
              <a:cs typeface="Arial" pitchFamily="34" charset="0"/>
            </a:endParaRPr>
          </a:p>
          <a:p>
            <a:pPr>
              <a:buNone/>
            </a:pPr>
            <a:r>
              <a:rPr lang="en-US" sz="2000" b="1" dirty="0">
                <a:cs typeface="Arial" pitchFamily="34" charset="0"/>
              </a:rPr>
              <a:t>March 24, 2025</a:t>
            </a:r>
            <a:r>
              <a:rPr lang="en-US" sz="2000" dirty="0">
                <a:cs typeface="Arial" pitchFamily="34" charset="0"/>
              </a:rPr>
              <a:t>		</a:t>
            </a:r>
            <a:r>
              <a:rPr lang="en-US" dirty="0">
                <a:cs typeface="Arial" pitchFamily="34" charset="0"/>
              </a:rPr>
              <a:t>BOE Budget Session (7 pm – Cornwall Elementary)</a:t>
            </a:r>
          </a:p>
          <a:p>
            <a:pPr>
              <a:buNone/>
            </a:pPr>
            <a:r>
              <a:rPr lang="en-US" sz="2000" i="1" dirty="0">
                <a:cs typeface="Arial" pitchFamily="34" charset="0"/>
              </a:rPr>
              <a:t>       </a:t>
            </a:r>
            <a:r>
              <a:rPr lang="en-US" sz="1600" i="1" dirty="0">
                <a:cs typeface="Arial" pitchFamily="34" charset="0"/>
              </a:rPr>
              <a:t>(Monday)</a:t>
            </a:r>
          </a:p>
          <a:p>
            <a:pPr>
              <a:buNone/>
            </a:pPr>
            <a:endParaRPr lang="en-US" sz="1600" i="1" dirty="0">
              <a:cs typeface="Arial" pitchFamily="34" charset="0"/>
            </a:endParaRPr>
          </a:p>
          <a:p>
            <a:pPr>
              <a:buNone/>
            </a:pPr>
            <a:r>
              <a:rPr lang="en-US" sz="2000" b="1" dirty="0">
                <a:cs typeface="Arial" pitchFamily="34" charset="0"/>
              </a:rPr>
              <a:t>April 7, 2025</a:t>
            </a:r>
            <a:r>
              <a:rPr lang="en-US" dirty="0">
                <a:cs typeface="Arial" pitchFamily="34" charset="0"/>
              </a:rPr>
              <a:t>		BOE Budget Session (7 pm – Cornwall Elementary)</a:t>
            </a:r>
          </a:p>
          <a:p>
            <a:pPr>
              <a:buNone/>
            </a:pPr>
            <a:r>
              <a:rPr lang="en-US" i="1" dirty="0">
                <a:cs typeface="Arial" pitchFamily="34" charset="0"/>
              </a:rPr>
              <a:t>       </a:t>
            </a:r>
            <a:r>
              <a:rPr lang="en-US" sz="1600" i="1" dirty="0">
                <a:cs typeface="Arial" pitchFamily="34" charset="0"/>
              </a:rPr>
              <a:t>(Monday)</a:t>
            </a:r>
          </a:p>
          <a:p>
            <a:pPr>
              <a:buNone/>
            </a:pPr>
            <a:endParaRPr lang="en-US" sz="2000" dirty="0">
              <a:cs typeface="Arial" pitchFamily="34" charset="0"/>
            </a:endParaRPr>
          </a:p>
          <a:p>
            <a:pPr>
              <a:buNone/>
            </a:pPr>
            <a:r>
              <a:rPr lang="en-US" sz="2000" b="1" dirty="0">
                <a:cs typeface="Arial" pitchFamily="34" charset="0"/>
              </a:rPr>
              <a:t>April 24, 2025</a:t>
            </a:r>
            <a:r>
              <a:rPr lang="en-US" dirty="0">
                <a:cs typeface="Arial" pitchFamily="34" charset="0"/>
              </a:rPr>
              <a:t>		BOE Budget Session (7 pm – Cornwall Elementary</a:t>
            </a:r>
          </a:p>
          <a:p>
            <a:pPr>
              <a:buNone/>
            </a:pPr>
            <a:r>
              <a:rPr lang="en-US" dirty="0">
                <a:cs typeface="Arial" pitchFamily="34" charset="0"/>
              </a:rPr>
              <a:t>       </a:t>
            </a:r>
            <a:r>
              <a:rPr lang="en-US" sz="1600" dirty="0">
                <a:cs typeface="Arial" pitchFamily="34" charset="0"/>
              </a:rPr>
              <a:t>(Thursday)</a:t>
            </a:r>
            <a:r>
              <a:rPr lang="en-US" dirty="0">
                <a:cs typeface="Arial" pitchFamily="34" charset="0"/>
              </a:rPr>
              <a:t>		</a:t>
            </a:r>
            <a:r>
              <a:rPr lang="en-US" b="1" dirty="0">
                <a:cs typeface="Arial" pitchFamily="34" charset="0"/>
              </a:rPr>
              <a:t>(2025-26 Budget adoption)</a:t>
            </a:r>
          </a:p>
          <a:p>
            <a:pPr>
              <a:buNone/>
            </a:pPr>
            <a:endParaRPr lang="en-US" sz="2000" dirty="0">
              <a:cs typeface="Arial" pitchFamily="34" charset="0"/>
            </a:endParaRPr>
          </a:p>
          <a:p>
            <a:pPr>
              <a:buNone/>
            </a:pPr>
            <a:r>
              <a:rPr lang="en-US" sz="2000" b="1" dirty="0">
                <a:cs typeface="Arial" pitchFamily="34" charset="0"/>
              </a:rPr>
              <a:t>May 20, 2025</a:t>
            </a:r>
            <a:r>
              <a:rPr lang="en-US" dirty="0">
                <a:cs typeface="Arial" pitchFamily="34" charset="0"/>
              </a:rPr>
              <a:t>		</a:t>
            </a:r>
            <a:r>
              <a:rPr lang="en-US" b="1" dirty="0">
                <a:cs typeface="Arial" pitchFamily="34" charset="0"/>
              </a:rPr>
              <a:t>Budget vote </a:t>
            </a:r>
            <a:r>
              <a:rPr lang="en-US" dirty="0">
                <a:cs typeface="Arial" pitchFamily="34" charset="0"/>
              </a:rPr>
              <a:t>and </a:t>
            </a:r>
            <a:r>
              <a:rPr lang="en-US" b="1" dirty="0">
                <a:cs typeface="Arial" pitchFamily="34" charset="0"/>
              </a:rPr>
              <a:t>Board of Education Election</a:t>
            </a:r>
          </a:p>
          <a:p>
            <a:pPr>
              <a:buNone/>
            </a:pPr>
            <a:r>
              <a:rPr lang="en-US" dirty="0">
                <a:cs typeface="Arial" pitchFamily="34" charset="0"/>
              </a:rPr>
              <a:t>       </a:t>
            </a:r>
            <a:r>
              <a:rPr lang="en-US" sz="1600" dirty="0">
                <a:cs typeface="Arial" pitchFamily="34" charset="0"/>
              </a:rPr>
              <a:t>(Tuesday) </a:t>
            </a:r>
            <a:r>
              <a:rPr lang="en-US" dirty="0">
                <a:cs typeface="Arial" pitchFamily="34" charset="0"/>
              </a:rPr>
              <a:t>		(6 am to 9 pm – Cornwall Middle School Gymnasium)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858106" y="6409236"/>
            <a:ext cx="372687" cy="365125"/>
          </a:xfrm>
        </p:spPr>
        <p:txBody>
          <a:bodyPr/>
          <a:lstStyle/>
          <a:p>
            <a:fld id="{BC83A203-932D-49B3-A458-140E85AA3C04}" type="slidenum">
              <a:rPr lang="en-US" smtClean="0">
                <a:solidFill>
                  <a:schemeClr val="bg1"/>
                </a:solidFill>
              </a:rPr>
              <a:t>23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528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488668"/>
            <a:ext cx="12192000" cy="369332"/>
          </a:xfrm>
          <a:prstGeom prst="rect">
            <a:avLst/>
          </a:prstGeom>
          <a:solidFill>
            <a:srgbClr val="0F8945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	</a:t>
            </a:r>
            <a:r>
              <a: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Cornwall Central High School           Cornwall Central Middle School           Cornwall-on-Hudson Elementary School              Cornwall Elementary School            Willow Avenue Elementary School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103724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cs typeface="Times New Roman" panose="02020603050405020304" pitchFamily="18" charset="0"/>
              </a:rPr>
              <a:t>Agenda 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2DF2AF6-9004-A1CB-4DDC-F162B20A8700}"/>
              </a:ext>
            </a:extLst>
          </p:cNvPr>
          <p:cNvSpPr txBox="1">
            <a:spLocks/>
          </p:cNvSpPr>
          <p:nvPr/>
        </p:nvSpPr>
        <p:spPr>
          <a:xfrm>
            <a:off x="640619" y="1296140"/>
            <a:ext cx="10058400" cy="4023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  <a:spcBef>
                <a:spcPts val="0"/>
              </a:spcBef>
            </a:pPr>
            <a:endParaRPr lang="en-US" sz="3200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0618" y="1572856"/>
            <a:ext cx="4770967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en-US" sz="2000" dirty="0">
                <a:cs typeface="Times New Roman" panose="02020603050405020304" pitchFamily="18" charset="0"/>
              </a:rPr>
              <a:t>Budget Goals, 1</a:t>
            </a:r>
            <a:r>
              <a:rPr lang="en-US" sz="2000" baseline="30000" dirty="0">
                <a:cs typeface="Times New Roman" panose="02020603050405020304" pitchFamily="18" charset="0"/>
              </a:rPr>
              <a:t>st</a:t>
            </a:r>
            <a:r>
              <a:rPr lang="en-US" sz="2000" dirty="0">
                <a:cs typeface="Times New Roman" panose="02020603050405020304" pitchFamily="18" charset="0"/>
              </a:rPr>
              <a:t> Steps &amp; Next Steps</a:t>
            </a:r>
          </a:p>
          <a:p>
            <a:pPr marL="457200" indent="-457200">
              <a:buAutoNum type="arabicPeriod"/>
            </a:pPr>
            <a:r>
              <a:rPr lang="en-US" sz="2000" dirty="0">
                <a:cs typeface="Times New Roman" panose="02020603050405020304" pitchFamily="18" charset="0"/>
              </a:rPr>
              <a:t>Budget Development Process</a:t>
            </a:r>
          </a:p>
          <a:p>
            <a:pPr marL="457200" indent="-457200">
              <a:buAutoNum type="arabicPeriod"/>
            </a:pPr>
            <a:r>
              <a:rPr lang="en-US" sz="2000" dirty="0"/>
              <a:t>Preliminary &amp; Revised Expenditures</a:t>
            </a:r>
          </a:p>
          <a:p>
            <a:pPr marL="457200" indent="-457200">
              <a:buFontTx/>
              <a:buAutoNum type="arabicPeriod"/>
            </a:pPr>
            <a:r>
              <a:rPr lang="en-US" sz="2000" dirty="0"/>
              <a:t>Revised Budget – The How?</a:t>
            </a:r>
          </a:p>
          <a:p>
            <a:pPr marL="457200" indent="-457200">
              <a:buFontTx/>
              <a:buAutoNum type="arabicPeriod"/>
            </a:pPr>
            <a:r>
              <a:rPr lang="en-US" sz="2000" dirty="0"/>
              <a:t>Preliminary &amp; Revised Revenues</a:t>
            </a:r>
          </a:p>
          <a:p>
            <a:pPr marL="457200" indent="-457200">
              <a:buFontTx/>
              <a:buAutoNum type="arabicPeriod"/>
            </a:pPr>
            <a:r>
              <a:rPr lang="en-US" sz="2000" dirty="0"/>
              <a:t>Preliminary &amp; Revised Budget Summary</a:t>
            </a:r>
          </a:p>
          <a:p>
            <a:pPr marL="457200" indent="-457200">
              <a:buFontTx/>
              <a:buAutoNum type="arabicPeriod"/>
            </a:pPr>
            <a:r>
              <a:rPr lang="en-US" sz="2000" dirty="0"/>
              <a:t>Revised Budget Recap</a:t>
            </a:r>
          </a:p>
          <a:p>
            <a:pPr marL="457200" indent="-457200">
              <a:buFontTx/>
              <a:buAutoNum type="arabicPeriod"/>
            </a:pPr>
            <a:r>
              <a:rPr lang="en-US" sz="2000" dirty="0"/>
              <a:t>Budget Goals</a:t>
            </a:r>
          </a:p>
          <a:p>
            <a:pPr marL="457200" indent="-457200">
              <a:buFontTx/>
              <a:buAutoNum type="arabicPeriod"/>
            </a:pPr>
            <a:r>
              <a:rPr lang="en-US" sz="2000" dirty="0"/>
              <a:t>Fund Balance and Reserves</a:t>
            </a:r>
          </a:p>
          <a:p>
            <a:pPr marL="457200" indent="-457200">
              <a:buFontTx/>
              <a:buAutoNum type="arabicPeriod"/>
            </a:pPr>
            <a:r>
              <a:rPr lang="en-US" sz="2000" dirty="0"/>
              <a:t>CCSD – Farm Analogy</a:t>
            </a:r>
          </a:p>
          <a:p>
            <a:pPr marL="457200" indent="-457200">
              <a:buFontTx/>
              <a:buAutoNum type="arabicPeriod"/>
            </a:pPr>
            <a:r>
              <a:rPr lang="en-US" sz="2000" dirty="0"/>
              <a:t>Budget Calendar &amp; Questions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6488668"/>
            <a:ext cx="12192000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88668"/>
            <a:ext cx="849086" cy="37395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967555" y="6472300"/>
            <a:ext cx="224445" cy="378864"/>
          </a:xfrm>
        </p:spPr>
        <p:txBody>
          <a:bodyPr/>
          <a:lstStyle/>
          <a:p>
            <a:fld id="{BC83A203-932D-49B3-A458-140E85AA3C04}" type="slidenum">
              <a:rPr lang="en-US" smtClean="0">
                <a:solidFill>
                  <a:schemeClr val="bg1"/>
                </a:solidFill>
              </a:rPr>
              <a:t>3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42" t="7961" r="17933" b="10386"/>
          <a:stretch/>
        </p:blipFill>
        <p:spPr>
          <a:xfrm>
            <a:off x="5719155" y="1379912"/>
            <a:ext cx="5818909" cy="3649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33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488668"/>
            <a:ext cx="12192000" cy="369332"/>
          </a:xfrm>
          <a:prstGeom prst="rect">
            <a:avLst/>
          </a:prstGeom>
          <a:solidFill>
            <a:srgbClr val="0F8945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	</a:t>
            </a:r>
            <a:r>
              <a: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Cornwall Central High School           Cornwall Central Middle School           Cornwall-on-Hudson Elementary School              Cornwall Elementary School            Willow Avenue Elementary School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103724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cs typeface="Times New Roman" panose="02020603050405020304" pitchFamily="18" charset="0"/>
              </a:rPr>
              <a:t>2025-26 Budget Goals, 1</a:t>
            </a:r>
            <a:r>
              <a:rPr lang="en-US" sz="4000" baseline="30000" dirty="0">
                <a:cs typeface="Times New Roman" panose="02020603050405020304" pitchFamily="18" charset="0"/>
              </a:rPr>
              <a:t>st</a:t>
            </a:r>
            <a:r>
              <a:rPr lang="en-US" sz="4000" dirty="0">
                <a:cs typeface="Times New Roman" panose="02020603050405020304" pitchFamily="18" charset="0"/>
              </a:rPr>
              <a:t> Steps &amp; Next Steps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2DF2AF6-9004-A1CB-4DDC-F162B20A8700}"/>
              </a:ext>
            </a:extLst>
          </p:cNvPr>
          <p:cNvSpPr txBox="1">
            <a:spLocks/>
          </p:cNvSpPr>
          <p:nvPr/>
        </p:nvSpPr>
        <p:spPr>
          <a:xfrm>
            <a:off x="640619" y="1296140"/>
            <a:ext cx="10058400" cy="4023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  <a:spcBef>
                <a:spcPts val="0"/>
              </a:spcBef>
            </a:pPr>
            <a:endParaRPr lang="en-US" sz="3200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0616" y="1267223"/>
            <a:ext cx="106314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endParaRPr lang="en-US" sz="2000" dirty="0"/>
          </a:p>
          <a:p>
            <a:r>
              <a:rPr lang="en-US" sz="2800" dirty="0"/>
              <a:t>  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6488668"/>
            <a:ext cx="12192000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88668"/>
            <a:ext cx="849086" cy="37395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544650" y="927232"/>
            <a:ext cx="11102700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2025-26 Budget Goals:</a:t>
            </a:r>
          </a:p>
          <a:p>
            <a:pPr marL="342900" indent="-342900">
              <a:buBlip>
                <a:blip r:embed="rId3"/>
              </a:buBlip>
            </a:pPr>
            <a:r>
              <a:rPr lang="en-US" sz="2000" dirty="0">
                <a:cs typeface="Arial" panose="020B0604020202020204" pitchFamily="34" charset="0"/>
              </a:rPr>
              <a:t>Lowest possible tax levy increase, but above all -- stay within the Property Tax Cap.</a:t>
            </a:r>
          </a:p>
          <a:p>
            <a:pPr marL="342900" indent="-342900">
              <a:buBlip>
                <a:blip r:embed="rId3"/>
              </a:buBlip>
            </a:pPr>
            <a:r>
              <a:rPr lang="en-US" sz="2000" dirty="0">
                <a:cs typeface="Arial" panose="020B0604020202020204" pitchFamily="34" charset="0"/>
              </a:rPr>
              <a:t>Maintain current programs.</a:t>
            </a:r>
          </a:p>
          <a:p>
            <a:pPr marL="342900" indent="-342900">
              <a:buBlip>
                <a:blip r:embed="rId3"/>
              </a:buBlip>
            </a:pPr>
            <a:r>
              <a:rPr lang="en-US" sz="2000" dirty="0">
                <a:cs typeface="Arial" panose="020B0604020202020204" pitchFamily="34" charset="0"/>
              </a:rPr>
              <a:t>Continue to support and grow instructional and operational programs.</a:t>
            </a:r>
          </a:p>
          <a:p>
            <a:pPr>
              <a:buSzPct val="150000"/>
            </a:pPr>
            <a:endParaRPr lang="en-US" sz="2000" dirty="0">
              <a:cs typeface="Arial" panose="020B0604020202020204" pitchFamily="34" charset="0"/>
            </a:endParaRPr>
          </a:p>
          <a:p>
            <a:r>
              <a:rPr lang="en-US" sz="2400" dirty="0"/>
              <a:t>2025-26 Budget – 1</a:t>
            </a:r>
            <a:r>
              <a:rPr lang="en-US" sz="2400" baseline="30000" dirty="0"/>
              <a:t>st</a:t>
            </a:r>
            <a:r>
              <a:rPr lang="en-US" sz="2400" dirty="0"/>
              <a:t> Steps</a:t>
            </a:r>
          </a:p>
          <a:p>
            <a:pPr marL="285750" indent="-285750">
              <a:buBlip>
                <a:blip r:embed="rId3"/>
              </a:buBlip>
            </a:pPr>
            <a:r>
              <a:rPr lang="en-US" dirty="0">
                <a:cs typeface="Arial" panose="020B0604020202020204" pitchFamily="34" charset="0"/>
              </a:rPr>
              <a:t>Identify the “roll-over” budget to continue serving the needs being addressed in 2024-25.  If the need does not exist after 2024-25, it is not in the roll-over budget.</a:t>
            </a:r>
          </a:p>
          <a:p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2025-26 Budget – Next Steps</a:t>
            </a:r>
          </a:p>
          <a:p>
            <a:pPr marL="285750" indent="-285750">
              <a:buClrTx/>
              <a:buSzPct val="100000"/>
              <a:buBlip>
                <a:blip r:embed="rId3"/>
              </a:buBlip>
            </a:pPr>
            <a:r>
              <a:rPr lang="en-US" dirty="0">
                <a:solidFill>
                  <a:srgbClr val="0F8945"/>
                </a:solidFill>
                <a:cs typeface="Arial" pitchFamily="34" charset="0"/>
              </a:rPr>
              <a:t>R</a:t>
            </a:r>
            <a:r>
              <a:rPr lang="en-US" dirty="0">
                <a:cs typeface="Arial" pitchFamily="34" charset="0"/>
              </a:rPr>
              <a:t>eengage leadership team.</a:t>
            </a:r>
          </a:p>
          <a:p>
            <a:pPr marL="285750" indent="-285750">
              <a:buClrTx/>
              <a:buSzPct val="100000"/>
              <a:buBlip>
                <a:blip r:embed="rId3"/>
              </a:buBlip>
            </a:pPr>
            <a:r>
              <a:rPr lang="en-US" dirty="0">
                <a:solidFill>
                  <a:srgbClr val="0F8945"/>
                </a:solidFill>
                <a:cs typeface="Arial" pitchFamily="34" charset="0"/>
              </a:rPr>
              <a:t>R</a:t>
            </a:r>
            <a:r>
              <a:rPr lang="en-US" dirty="0">
                <a:cs typeface="Arial" pitchFamily="34" charset="0"/>
              </a:rPr>
              <a:t>equest more information and require feedback.</a:t>
            </a:r>
          </a:p>
          <a:p>
            <a:pPr marL="285750" indent="-285750">
              <a:buClrTx/>
              <a:buSzPct val="100000"/>
              <a:buBlip>
                <a:blip r:embed="rId3"/>
              </a:buBlip>
            </a:pPr>
            <a:r>
              <a:rPr lang="en-US" dirty="0">
                <a:solidFill>
                  <a:srgbClr val="0F8945"/>
                </a:solidFill>
                <a:cs typeface="Arial" pitchFamily="34" charset="0"/>
              </a:rPr>
              <a:t>R</a:t>
            </a:r>
            <a:r>
              <a:rPr lang="en-US" dirty="0">
                <a:cs typeface="Arial" pitchFamily="34" charset="0"/>
              </a:rPr>
              <a:t>eevaluate and reconsider proposed expenditures.</a:t>
            </a:r>
          </a:p>
          <a:p>
            <a:pPr marL="285750" indent="-285750">
              <a:buClrTx/>
              <a:buSzPct val="100000"/>
              <a:buBlip>
                <a:blip r:embed="rId3"/>
              </a:buBlip>
            </a:pPr>
            <a:r>
              <a:rPr lang="en-US" dirty="0">
                <a:solidFill>
                  <a:srgbClr val="0F8945"/>
                </a:solidFill>
                <a:cs typeface="Arial" pitchFamily="34" charset="0"/>
              </a:rPr>
              <a:t>R</a:t>
            </a:r>
            <a:r>
              <a:rPr lang="en-US" dirty="0">
                <a:cs typeface="Arial" pitchFamily="34" charset="0"/>
              </a:rPr>
              <a:t>edistribute proposed allocations.</a:t>
            </a:r>
          </a:p>
          <a:p>
            <a:pPr marL="285750" indent="-285750">
              <a:buClrTx/>
              <a:buSzPct val="100000"/>
              <a:buBlip>
                <a:blip r:embed="rId3"/>
              </a:buBlip>
            </a:pPr>
            <a:r>
              <a:rPr lang="en-US" dirty="0">
                <a:solidFill>
                  <a:srgbClr val="0F8945"/>
                </a:solidFill>
                <a:cs typeface="Arial" pitchFamily="34" charset="0"/>
              </a:rPr>
              <a:t>R</a:t>
            </a:r>
            <a:r>
              <a:rPr lang="en-US" dirty="0">
                <a:cs typeface="Arial" pitchFamily="34" charset="0"/>
              </a:rPr>
              <a:t>econcile any discrepancies.</a:t>
            </a:r>
          </a:p>
          <a:p>
            <a:pPr marL="285750" indent="-285750">
              <a:buClrTx/>
              <a:buSzPct val="100000"/>
              <a:buBlip>
                <a:blip r:embed="rId3"/>
              </a:buBlip>
            </a:pPr>
            <a:r>
              <a:rPr lang="en-US" dirty="0">
                <a:solidFill>
                  <a:srgbClr val="0F8945"/>
                </a:solidFill>
                <a:cs typeface="Arial" pitchFamily="34" charset="0"/>
              </a:rPr>
              <a:t>R</a:t>
            </a:r>
            <a:r>
              <a:rPr lang="en-US" dirty="0">
                <a:cs typeface="Arial" pitchFamily="34" charset="0"/>
              </a:rPr>
              <a:t>eadjust priorities if necessary.</a:t>
            </a:r>
          </a:p>
          <a:p>
            <a:pPr marL="285750" indent="-285750">
              <a:buBlip>
                <a:blip r:embed="rId3"/>
              </a:buBlip>
            </a:pPr>
            <a:r>
              <a:rPr lang="en-US" dirty="0">
                <a:solidFill>
                  <a:srgbClr val="0F8945"/>
                </a:solidFill>
                <a:cs typeface="Arial" pitchFamily="34" charset="0"/>
              </a:rPr>
              <a:t>R</a:t>
            </a:r>
            <a:r>
              <a:rPr lang="en-US" dirty="0">
                <a:cs typeface="Arial" pitchFamily="34" charset="0"/>
              </a:rPr>
              <a:t>ealize Success!</a:t>
            </a:r>
          </a:p>
          <a:p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943772" y="6469314"/>
            <a:ext cx="256309" cy="365125"/>
          </a:xfrm>
        </p:spPr>
        <p:txBody>
          <a:bodyPr/>
          <a:lstStyle/>
          <a:p>
            <a:fld id="{BC83A203-932D-49B3-A458-140E85AA3C04}" type="slidenum">
              <a:rPr lang="en-US" smtClean="0">
                <a:solidFill>
                  <a:schemeClr val="bg1"/>
                </a:solidFill>
              </a:rPr>
              <a:t>4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2" name="Picture 2" descr="Keep moving forward | Sew Lindsay, Sew!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0337" y="3543287"/>
            <a:ext cx="3392113" cy="2808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96137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488668"/>
            <a:ext cx="12192000" cy="369332"/>
          </a:xfrm>
          <a:prstGeom prst="rect">
            <a:avLst/>
          </a:prstGeom>
          <a:solidFill>
            <a:srgbClr val="0F8945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	</a:t>
            </a:r>
            <a:r>
              <a: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Cornwall Central High School           Cornwall Central Middle School           Cornwall-on-Hudson Elementary School              Cornwall Elementary School            Willow Avenue Elementary School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103724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cs typeface="Times New Roman" panose="02020603050405020304" pitchFamily="18" charset="0"/>
              </a:rPr>
              <a:t>Budget Development Process 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2DF2AF6-9004-A1CB-4DDC-F162B20A8700}"/>
              </a:ext>
            </a:extLst>
          </p:cNvPr>
          <p:cNvSpPr txBox="1">
            <a:spLocks/>
          </p:cNvSpPr>
          <p:nvPr/>
        </p:nvSpPr>
        <p:spPr>
          <a:xfrm>
            <a:off x="640619" y="1296140"/>
            <a:ext cx="10058400" cy="4023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  <a:spcBef>
                <a:spcPts val="0"/>
              </a:spcBef>
            </a:pPr>
            <a:endParaRPr lang="en-US" sz="3200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0616" y="1267223"/>
            <a:ext cx="106314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endParaRPr lang="en-US" sz="2000" dirty="0"/>
          </a:p>
          <a:p>
            <a:r>
              <a:rPr lang="en-US" sz="2800" dirty="0"/>
              <a:t>  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6488668"/>
            <a:ext cx="12192000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88668"/>
            <a:ext cx="849086" cy="373950"/>
          </a:xfrm>
          <a:prstGeom prst="rect">
            <a:avLst/>
          </a:prstGeom>
        </p:spPr>
      </p:pic>
      <p:graphicFrame>
        <p:nvGraphicFramePr>
          <p:cNvPr id="2" name="Diagram 1"/>
          <p:cNvGraphicFramePr/>
          <p:nvPr/>
        </p:nvGraphicFramePr>
        <p:xfrm>
          <a:off x="3943927" y="70788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812790" y="1231106"/>
            <a:ext cx="1772458" cy="369332"/>
          </a:xfrm>
          <a:prstGeom prst="rect">
            <a:avLst/>
          </a:prstGeom>
          <a:solidFill>
            <a:srgbClr val="EB7C3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Spring/Summer</a:t>
            </a:r>
            <a:r>
              <a:rPr lang="en-US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722064" y="2486358"/>
            <a:ext cx="1679170" cy="369332"/>
          </a:xfrm>
          <a:prstGeom prst="rect">
            <a:avLst/>
          </a:prstGeom>
          <a:solidFill>
            <a:srgbClr val="FFBF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Winter/Spring</a:t>
            </a:r>
            <a:r>
              <a:rPr lang="en-US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155082" y="5658055"/>
            <a:ext cx="554183" cy="369332"/>
          </a:xfrm>
          <a:prstGeom prst="rect">
            <a:avLst/>
          </a:prstGeom>
          <a:solidFill>
            <a:srgbClr val="A3A3A3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Fall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35041" y="2075721"/>
            <a:ext cx="18821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/>
              <a:t>Budget construction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/>
              <a:t>BOE budget discussions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/>
              <a:t>Budget adoption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/>
              <a:t>Budget vote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/>
              <a:t>On-going budget analysis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69372" y="2086440"/>
            <a:ext cx="18204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/>
              <a:t>Budget closeout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/>
              <a:t>Audit preparation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/>
              <a:t>Budget assessment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/>
              <a:t>Budget opening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/>
              <a:t>External Audit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/>
              <a:t>Set tax levy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/>
              <a:t>Set reserves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077634" y="3949764"/>
            <a:ext cx="20366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/>
              <a:t>Audit submission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/>
              <a:t>Budget calendar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/>
              <a:t>Budget builders meetings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/>
              <a:t>Needs assessments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/>
              <a:t>On-going budget analysis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51497" y="2486358"/>
            <a:ext cx="287561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The development of the budget is a continuous, year-round process.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894704" y="6411125"/>
            <a:ext cx="354445" cy="365125"/>
          </a:xfrm>
        </p:spPr>
        <p:txBody>
          <a:bodyPr/>
          <a:lstStyle/>
          <a:p>
            <a:fld id="{BC83A203-932D-49B3-A458-140E85AA3C04}" type="slidenum">
              <a:rPr lang="en-US" smtClean="0">
                <a:solidFill>
                  <a:schemeClr val="bg1"/>
                </a:solidFill>
              </a:rPr>
              <a:t>5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9599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488668"/>
            <a:ext cx="12192000" cy="369332"/>
          </a:xfrm>
          <a:prstGeom prst="rect">
            <a:avLst/>
          </a:prstGeom>
          <a:solidFill>
            <a:srgbClr val="0F8945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	</a:t>
            </a:r>
            <a:r>
              <a: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Cornwall Central High School           Cornwall Central Middle School           Cornwall-on-Hudson Elementary School              Cornwall Elementary School            Willow Avenue Elementary School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103724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cs typeface="Times New Roman" panose="02020603050405020304" pitchFamily="18" charset="0"/>
              </a:rPr>
              <a:t>2025-26 Preliminary Expenditures (Budget)</a:t>
            </a:r>
          </a:p>
        </p:txBody>
      </p:sp>
      <p:sp>
        <p:nvSpPr>
          <p:cNvPr id="9" name="Rectangle 8"/>
          <p:cNvSpPr/>
          <p:nvPr/>
        </p:nvSpPr>
        <p:spPr>
          <a:xfrm>
            <a:off x="640619" y="856740"/>
            <a:ext cx="106314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endParaRPr lang="en-US" sz="2000" dirty="0"/>
          </a:p>
          <a:p>
            <a:r>
              <a:rPr lang="en-US" sz="2800" dirty="0"/>
              <a:t>  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6488668"/>
            <a:ext cx="12192000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88668"/>
            <a:ext cx="849086" cy="37395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952316" y="6484050"/>
            <a:ext cx="239684" cy="365125"/>
          </a:xfrm>
        </p:spPr>
        <p:txBody>
          <a:bodyPr/>
          <a:lstStyle/>
          <a:p>
            <a:fld id="{BC83A203-932D-49B3-A458-140E85AA3C04}" type="slidenum">
              <a:rPr lang="en-US" smtClean="0">
                <a:solidFill>
                  <a:schemeClr val="bg1"/>
                </a:solidFill>
              </a:rPr>
              <a:t>6</a:t>
            </a:fld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2298738" y="1005840"/>
          <a:ext cx="7315200" cy="1935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296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2025-26</a:t>
                      </a:r>
                    </a:p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Preliminary Budget</a:t>
                      </a:r>
                    </a:p>
                    <a:p>
                      <a:pPr algn="ctr"/>
                      <a:r>
                        <a:rPr lang="en-US" sz="1400" b="0" i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(roll-over</a:t>
                      </a:r>
                      <a:r>
                        <a:rPr lang="en-US" sz="1400" b="0" i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budget)</a:t>
                      </a:r>
                      <a:endParaRPr lang="en-US" sz="1400" b="0" i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894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2024-25</a:t>
                      </a:r>
                    </a:p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Approved</a:t>
                      </a:r>
                      <a:r>
                        <a:rPr lang="en-US" sz="16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Budget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894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Budget-to-Budget Increase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894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06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$ 93,448,962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$ 90,260,773</a:t>
                      </a:r>
                    </a:p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$ 3,188,189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 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 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429159" y="3307820"/>
            <a:ext cx="9333682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800" b="1" i="1" dirty="0">
                <a:solidFill>
                  <a:srgbClr val="0F8945"/>
                </a:solidFill>
                <a:cs typeface="Arial" pitchFamily="34" charset="0"/>
              </a:rPr>
              <a:t>Open Items:</a:t>
            </a:r>
          </a:p>
          <a:p>
            <a:pPr marL="342900" indent="-342900">
              <a:buClrTx/>
              <a:buSzPct val="90000"/>
              <a:buBlip>
                <a:blip r:embed="rId3"/>
              </a:buBlip>
            </a:pPr>
            <a:r>
              <a:rPr lang="en-US" sz="2000" dirty="0">
                <a:cs typeface="Arial" pitchFamily="34" charset="0"/>
              </a:rPr>
              <a:t>Special education annual reviews</a:t>
            </a:r>
          </a:p>
          <a:p>
            <a:pPr marL="800100" lvl="1" indent="-342900">
              <a:buSzPct val="90000"/>
              <a:buBlip>
                <a:blip r:embed="rId3"/>
              </a:buBlip>
            </a:pPr>
            <a:r>
              <a:rPr lang="en-US" sz="2000" dirty="0">
                <a:cs typeface="Arial" pitchFamily="34" charset="0"/>
              </a:rPr>
              <a:t>Out-of-district placements	</a:t>
            </a:r>
          </a:p>
          <a:p>
            <a:pPr marL="800100" lvl="1" indent="-342900">
              <a:buSzPct val="90000"/>
              <a:buBlip>
                <a:blip r:embed="rId3"/>
              </a:buBlip>
            </a:pPr>
            <a:r>
              <a:rPr lang="en-US" sz="2000" dirty="0">
                <a:cs typeface="Arial" pitchFamily="34" charset="0"/>
              </a:rPr>
              <a:t>Required related services (e.g., OT, PT, Speech, Counseling, 1:1 Aides)</a:t>
            </a:r>
          </a:p>
          <a:p>
            <a:pPr marL="800100" lvl="1" indent="-342900">
              <a:buSzPct val="90000"/>
              <a:buBlip>
                <a:blip r:embed="rId3"/>
              </a:buBlip>
            </a:pPr>
            <a:r>
              <a:rPr lang="en-US" sz="2000" dirty="0">
                <a:cs typeface="Arial" pitchFamily="34" charset="0"/>
              </a:rPr>
              <a:t>Graduating students</a:t>
            </a:r>
          </a:p>
          <a:p>
            <a:pPr marL="800100" lvl="1" indent="-342900">
              <a:buSzPct val="90000"/>
              <a:buBlip>
                <a:blip r:embed="rId3"/>
              </a:buBlip>
            </a:pPr>
            <a:r>
              <a:rPr lang="en-US" sz="2000" dirty="0">
                <a:cs typeface="Arial" pitchFamily="34" charset="0"/>
              </a:rPr>
              <a:t>Pre-school students moving up into District</a:t>
            </a:r>
          </a:p>
          <a:p>
            <a:pPr marL="342900" indent="-342900">
              <a:buSzPct val="90000"/>
              <a:buBlip>
                <a:blip r:embed="rId3"/>
              </a:buBlip>
            </a:pPr>
            <a:r>
              <a:rPr lang="en-US" sz="2000" dirty="0">
                <a:cs typeface="Arial" pitchFamily="34" charset="0"/>
              </a:rPr>
              <a:t>Contract Negotiations</a:t>
            </a:r>
          </a:p>
          <a:p>
            <a:pPr marL="800100" lvl="1" indent="-342900">
              <a:buSzPct val="90000"/>
              <a:buBlip>
                <a:blip r:embed="rId3"/>
              </a:buBlip>
            </a:pPr>
            <a:r>
              <a:rPr lang="en-US" sz="2000" dirty="0">
                <a:cs typeface="Arial" pitchFamily="34" charset="0"/>
              </a:rPr>
              <a:t>Teachers, Administrators and Clerical Units</a:t>
            </a:r>
          </a:p>
          <a:p>
            <a:pPr marL="742950" lvl="1" indent="-285750">
              <a:buSzPct val="80000"/>
              <a:buFont typeface="Wingdings" panose="05000000000000000000" pitchFamily="2" charset="2"/>
              <a:buChar char="v"/>
            </a:pPr>
            <a:endParaRPr lang="en-US" sz="16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8802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488668"/>
            <a:ext cx="12192000" cy="369332"/>
          </a:xfrm>
          <a:prstGeom prst="rect">
            <a:avLst/>
          </a:prstGeom>
          <a:solidFill>
            <a:srgbClr val="0F8945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	</a:t>
            </a:r>
            <a:r>
              <a: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Cornwall Central High School           Cornwall Central Middle School           Cornwall-on-Hudson Elementary School              Cornwall Elementary School            Willow Avenue Elementary School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103724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cs typeface="Times New Roman" panose="02020603050405020304" pitchFamily="18" charset="0"/>
              </a:rPr>
              <a:t>2025-26 Revised Expenditures (Budget)</a:t>
            </a:r>
          </a:p>
        </p:txBody>
      </p:sp>
      <p:sp>
        <p:nvSpPr>
          <p:cNvPr id="9" name="Rectangle 8"/>
          <p:cNvSpPr/>
          <p:nvPr/>
        </p:nvSpPr>
        <p:spPr>
          <a:xfrm>
            <a:off x="640619" y="856740"/>
            <a:ext cx="106314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endParaRPr lang="en-US" sz="2000" dirty="0"/>
          </a:p>
          <a:p>
            <a:r>
              <a:rPr lang="en-US" sz="2800" dirty="0"/>
              <a:t>  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6488668"/>
            <a:ext cx="12192000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88668"/>
            <a:ext cx="849086" cy="37395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952316" y="6484050"/>
            <a:ext cx="239684" cy="365125"/>
          </a:xfrm>
        </p:spPr>
        <p:txBody>
          <a:bodyPr/>
          <a:lstStyle/>
          <a:p>
            <a:fld id="{BC83A203-932D-49B3-A458-140E85AA3C04}" type="slidenum">
              <a:rPr lang="en-US" smtClean="0">
                <a:solidFill>
                  <a:schemeClr val="bg1"/>
                </a:solidFill>
              </a:rPr>
              <a:t>7</a:t>
            </a:fld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5147562"/>
              </p:ext>
            </p:extLst>
          </p:nvPr>
        </p:nvGraphicFramePr>
        <p:xfrm>
          <a:off x="2298738" y="1005840"/>
          <a:ext cx="7315200" cy="1935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296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2025-26</a:t>
                      </a:r>
                    </a:p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Revised Budget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894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2024-25</a:t>
                      </a:r>
                    </a:p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Approved</a:t>
                      </a:r>
                      <a:r>
                        <a:rPr lang="en-US" sz="16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Budget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894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Budget-to-Budget Increase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894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06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$ 92,721,136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$ 90,260,773</a:t>
                      </a:r>
                    </a:p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$ 2,460,363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 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 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429159" y="3307820"/>
            <a:ext cx="9333682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800" b="1" i="1" dirty="0">
                <a:solidFill>
                  <a:srgbClr val="0F8945"/>
                </a:solidFill>
                <a:cs typeface="Arial" pitchFamily="34" charset="0"/>
              </a:rPr>
              <a:t>Open Items:</a:t>
            </a:r>
          </a:p>
          <a:p>
            <a:pPr marL="342900" indent="-342900">
              <a:buClrTx/>
              <a:buSzPct val="90000"/>
              <a:buBlip>
                <a:blip r:embed="rId3"/>
              </a:buBlip>
            </a:pPr>
            <a:r>
              <a:rPr lang="en-US" sz="2000" dirty="0">
                <a:cs typeface="Arial" pitchFamily="34" charset="0"/>
              </a:rPr>
              <a:t>Special education annual reviews</a:t>
            </a:r>
          </a:p>
          <a:p>
            <a:pPr marL="800100" lvl="1" indent="-342900">
              <a:buSzPct val="90000"/>
              <a:buBlip>
                <a:blip r:embed="rId3"/>
              </a:buBlip>
            </a:pPr>
            <a:r>
              <a:rPr lang="en-US" sz="2000" dirty="0">
                <a:cs typeface="Arial" pitchFamily="34" charset="0"/>
              </a:rPr>
              <a:t>Out-of-district placements	</a:t>
            </a:r>
          </a:p>
          <a:p>
            <a:pPr marL="800100" lvl="1" indent="-342900">
              <a:buSzPct val="90000"/>
              <a:buBlip>
                <a:blip r:embed="rId3"/>
              </a:buBlip>
            </a:pPr>
            <a:r>
              <a:rPr lang="en-US" sz="2000" dirty="0">
                <a:cs typeface="Arial" pitchFamily="34" charset="0"/>
              </a:rPr>
              <a:t>Required related services (e.g., OT, PT, Speech, Counseling, 1:1 Aides)</a:t>
            </a:r>
          </a:p>
          <a:p>
            <a:pPr marL="800100" lvl="1" indent="-342900">
              <a:buSzPct val="90000"/>
              <a:buBlip>
                <a:blip r:embed="rId3"/>
              </a:buBlip>
            </a:pPr>
            <a:r>
              <a:rPr lang="en-US" sz="2000" dirty="0">
                <a:cs typeface="Arial" pitchFamily="34" charset="0"/>
              </a:rPr>
              <a:t>Graduating students</a:t>
            </a:r>
          </a:p>
          <a:p>
            <a:pPr marL="800100" lvl="1" indent="-342900">
              <a:buSzPct val="90000"/>
              <a:buBlip>
                <a:blip r:embed="rId3"/>
              </a:buBlip>
            </a:pPr>
            <a:r>
              <a:rPr lang="en-US" sz="2000" dirty="0">
                <a:cs typeface="Arial" pitchFamily="34" charset="0"/>
              </a:rPr>
              <a:t>Pre-school students moving up into District</a:t>
            </a:r>
          </a:p>
          <a:p>
            <a:pPr marL="342900" indent="-342900">
              <a:buSzPct val="90000"/>
              <a:buBlip>
                <a:blip r:embed="rId3"/>
              </a:buBlip>
            </a:pPr>
            <a:r>
              <a:rPr lang="en-US" sz="2000" dirty="0">
                <a:cs typeface="Arial" pitchFamily="34" charset="0"/>
              </a:rPr>
              <a:t>Contract Negotiations</a:t>
            </a:r>
          </a:p>
          <a:p>
            <a:pPr marL="800100" lvl="1" indent="-342900">
              <a:buSzPct val="90000"/>
              <a:buBlip>
                <a:blip r:embed="rId3"/>
              </a:buBlip>
            </a:pPr>
            <a:r>
              <a:rPr lang="en-US" sz="2000" dirty="0">
                <a:cs typeface="Arial" pitchFamily="34" charset="0"/>
              </a:rPr>
              <a:t>Teachers, Administrators and Clerical Units</a:t>
            </a:r>
          </a:p>
          <a:p>
            <a:pPr marL="742950" lvl="1" indent="-285750">
              <a:buSzPct val="80000"/>
              <a:buFont typeface="Wingdings" panose="05000000000000000000" pitchFamily="2" charset="2"/>
              <a:buChar char="v"/>
            </a:pPr>
            <a:endParaRPr lang="en-US" sz="16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4756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488668"/>
            <a:ext cx="12192000" cy="369332"/>
          </a:xfrm>
          <a:prstGeom prst="rect">
            <a:avLst/>
          </a:prstGeom>
          <a:solidFill>
            <a:srgbClr val="0F8945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	</a:t>
            </a:r>
            <a:r>
              <a: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Cornwall Central High School           Cornwall Central Middle School           Cornwall-on-Hudson Elementary School              Cornwall Elementary School            Willow Avenue Elementary School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103724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cs typeface="Times New Roman" panose="02020603050405020304" pitchFamily="18" charset="0"/>
              </a:rPr>
              <a:t>2025-26 Revised Budget – The How?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2DF2AF6-9004-A1CB-4DDC-F162B20A8700}"/>
              </a:ext>
            </a:extLst>
          </p:cNvPr>
          <p:cNvSpPr txBox="1">
            <a:spLocks/>
          </p:cNvSpPr>
          <p:nvPr/>
        </p:nvSpPr>
        <p:spPr>
          <a:xfrm>
            <a:off x="640619" y="1296140"/>
            <a:ext cx="10058400" cy="4023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  <a:spcBef>
                <a:spcPts val="0"/>
              </a:spcBef>
            </a:pPr>
            <a:endParaRPr lang="en-US" sz="3200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0616" y="1267223"/>
            <a:ext cx="106314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endParaRPr lang="en-US" sz="2000" dirty="0"/>
          </a:p>
          <a:p>
            <a:r>
              <a:rPr lang="en-US" sz="2800" dirty="0"/>
              <a:t>  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6488668"/>
            <a:ext cx="12192000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88668"/>
            <a:ext cx="849086" cy="37395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543431" y="1190279"/>
            <a:ext cx="111027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Blip>
                <a:blip r:embed="rId3"/>
              </a:buBlip>
            </a:pPr>
            <a:r>
              <a:rPr lang="en-US" sz="2400" dirty="0"/>
              <a:t>Teacher Attrition:</a:t>
            </a:r>
          </a:p>
          <a:p>
            <a:pPr marL="800100" lvl="1" indent="-342900">
              <a:buBlip>
                <a:blip r:embed="rId3"/>
              </a:buBlip>
            </a:pPr>
            <a:r>
              <a:rPr lang="en-US" sz="2000" dirty="0">
                <a:cs typeface="Arial" panose="020B0604020202020204" pitchFamily="34" charset="0"/>
              </a:rPr>
              <a:t>Teachers leaving the profession – retiring. </a:t>
            </a:r>
          </a:p>
          <a:p>
            <a:endParaRPr lang="en-US" sz="2000" dirty="0">
              <a:cs typeface="Arial" panose="020B0604020202020204" pitchFamily="34" charset="0"/>
            </a:endParaRPr>
          </a:p>
          <a:p>
            <a:pPr marL="342900" indent="-342900">
              <a:buBlip>
                <a:blip r:embed="rId3"/>
              </a:buBlip>
            </a:pPr>
            <a:r>
              <a:rPr lang="en-US" sz="2000" dirty="0">
                <a:cs typeface="Arial" panose="020B0604020202020204" pitchFamily="34" charset="0"/>
              </a:rPr>
              <a:t>As of June 30, 2025</a:t>
            </a:r>
          </a:p>
          <a:p>
            <a:pPr marL="800100" lvl="1" indent="-342900">
              <a:buBlip>
                <a:blip r:embed="rId3"/>
              </a:buBlip>
            </a:pPr>
            <a:r>
              <a:rPr lang="en-US" sz="2000" dirty="0">
                <a:cs typeface="Arial" panose="020B0604020202020204" pitchFamily="34" charset="0"/>
              </a:rPr>
              <a:t>10 total teacher retirements. </a:t>
            </a:r>
          </a:p>
          <a:p>
            <a:pPr marL="1257300" lvl="2" indent="-342900">
              <a:buBlip>
                <a:blip r:embed="rId3"/>
              </a:buBlip>
            </a:pPr>
            <a:r>
              <a:rPr lang="en-US" sz="2000" dirty="0">
                <a:cs typeface="Arial" panose="020B0604020202020204" pitchFamily="34" charset="0"/>
              </a:rPr>
              <a:t>5 teachers positions will be filled through traditional posting and hiring process.</a:t>
            </a:r>
          </a:p>
          <a:p>
            <a:pPr marL="1257300" lvl="2" indent="-342900">
              <a:buBlip>
                <a:blip r:embed="rId3"/>
              </a:buBlip>
            </a:pPr>
            <a:r>
              <a:rPr lang="en-US" sz="2000" dirty="0">
                <a:cs typeface="Arial" panose="020B0604020202020204" pitchFamily="34" charset="0"/>
              </a:rPr>
              <a:t>5 teachers positions can be filled based on redistribution of staff due to enrollment or program shifts.</a:t>
            </a:r>
          </a:p>
          <a:p>
            <a:pPr marL="800100" lvl="1" indent="-342900">
              <a:buBlip>
                <a:blip r:embed="rId3"/>
              </a:buBlip>
            </a:pPr>
            <a:r>
              <a:rPr lang="en-US" sz="2000" dirty="0">
                <a:cs typeface="Arial" panose="020B0604020202020204" pitchFamily="34" charset="0"/>
              </a:rPr>
              <a:t>No teachers or staff will be but cut or excessed.</a:t>
            </a:r>
          </a:p>
          <a:p>
            <a:pPr marL="800100" lvl="1" indent="-342900">
              <a:buBlip>
                <a:blip r:embed="rId3"/>
              </a:buBlip>
            </a:pPr>
            <a:r>
              <a:rPr lang="en-US" sz="2000" dirty="0">
                <a:cs typeface="Arial" panose="020B0604020202020204" pitchFamily="34" charset="0"/>
              </a:rPr>
              <a:t>Instructional programs will continue to develop. </a:t>
            </a:r>
          </a:p>
          <a:p>
            <a:pPr>
              <a:buSzPct val="150000"/>
            </a:pPr>
            <a:endParaRPr lang="en-US" sz="2000" dirty="0">
              <a:cs typeface="Arial" panose="020B0604020202020204" pitchFamily="34" charset="0"/>
            </a:endParaRPr>
          </a:p>
          <a:p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903825" y="6394500"/>
            <a:ext cx="354445" cy="365125"/>
          </a:xfrm>
        </p:spPr>
        <p:txBody>
          <a:bodyPr/>
          <a:lstStyle/>
          <a:p>
            <a:fld id="{BC83A203-932D-49B3-A458-140E85AA3C04}" type="slidenum">
              <a:rPr lang="en-US" smtClean="0">
                <a:solidFill>
                  <a:schemeClr val="bg1"/>
                </a:solidFill>
              </a:rPr>
              <a:t>8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2" name="Picture 11" descr="How to get Business License – Dubai Free zone Blo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92" b="17514"/>
          <a:stretch/>
        </p:blipFill>
        <p:spPr>
          <a:xfrm>
            <a:off x="7151382" y="3600875"/>
            <a:ext cx="4494749" cy="206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7187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488668"/>
            <a:ext cx="12192000" cy="369332"/>
          </a:xfrm>
          <a:prstGeom prst="rect">
            <a:avLst/>
          </a:prstGeom>
          <a:solidFill>
            <a:srgbClr val="0F8945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	</a:t>
            </a:r>
            <a:r>
              <a: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Cornwall Central High School           Cornwall Central Middle School           Cornwall-on-Hudson Elementary School              Cornwall Elementary School            Willow Avenue Elementary School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103724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cs typeface="Times New Roman" panose="02020603050405020304" pitchFamily="18" charset="0"/>
              </a:rPr>
              <a:t>2025-26 Preliminary Revenue Projections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2DF2AF6-9004-A1CB-4DDC-F162B20A8700}"/>
              </a:ext>
            </a:extLst>
          </p:cNvPr>
          <p:cNvSpPr txBox="1">
            <a:spLocks/>
          </p:cNvSpPr>
          <p:nvPr/>
        </p:nvSpPr>
        <p:spPr>
          <a:xfrm>
            <a:off x="640619" y="1296140"/>
            <a:ext cx="10058400" cy="4023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  <a:spcBef>
                <a:spcPts val="0"/>
              </a:spcBef>
            </a:pPr>
            <a:endParaRPr lang="en-US" sz="3200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0619" y="856740"/>
            <a:ext cx="106314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endParaRPr lang="en-US" sz="2000" dirty="0"/>
          </a:p>
          <a:p>
            <a:r>
              <a:rPr lang="en-US" sz="2800" dirty="0"/>
              <a:t>  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6488668"/>
            <a:ext cx="12192000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88668"/>
            <a:ext cx="849086" cy="37395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952316" y="6484050"/>
            <a:ext cx="239684" cy="365125"/>
          </a:xfrm>
        </p:spPr>
        <p:txBody>
          <a:bodyPr/>
          <a:lstStyle/>
          <a:p>
            <a:fld id="{BC83A203-932D-49B3-A458-140E85AA3C04}" type="slidenum">
              <a:rPr lang="en-US" smtClean="0">
                <a:solidFill>
                  <a:schemeClr val="bg1"/>
                </a:solidFill>
              </a:rPr>
              <a:t>9</a:t>
            </a:fld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2298738" y="1005840"/>
          <a:ext cx="7315200" cy="1935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296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2025-26</a:t>
                      </a:r>
                    </a:p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Preliminary Revenue Projections</a:t>
                      </a:r>
                      <a:endParaRPr lang="en-US" sz="1400" b="0" i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894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2024-25</a:t>
                      </a:r>
                    </a:p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Projected Revenue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894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Budget-to-Budget Increase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894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06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$ 90,626,690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$ 87,435,879</a:t>
                      </a:r>
                    </a:p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$ 3,190,811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 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 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167008" y="3301476"/>
            <a:ext cx="985798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000" b="1" i="1" dirty="0">
                <a:solidFill>
                  <a:srgbClr val="0F8945"/>
                </a:solidFill>
                <a:cs typeface="Arial" pitchFamily="34" charset="0"/>
              </a:rPr>
              <a:t>Assumptions:</a:t>
            </a:r>
          </a:p>
          <a:p>
            <a:pPr marL="342900" indent="-342900">
              <a:buBlip>
                <a:blip r:embed="rId3"/>
              </a:buBlip>
            </a:pPr>
            <a:r>
              <a:rPr lang="en-US" sz="2000" dirty="0">
                <a:cs typeface="Arial" pitchFamily="34" charset="0"/>
              </a:rPr>
              <a:t>Maximum allowable property tax levy increase = 3.08% = $1,615,813</a:t>
            </a:r>
          </a:p>
          <a:p>
            <a:pPr marL="342900" indent="-342900">
              <a:buBlip>
                <a:blip r:embed="rId3"/>
              </a:buBlip>
            </a:pPr>
            <a:r>
              <a:rPr lang="en-US" sz="2000" b="1" i="1" dirty="0">
                <a:cs typeface="Arial" pitchFamily="34" charset="0"/>
              </a:rPr>
              <a:t>3.00% property tax levy increase used in revenue projection = $1,573,862</a:t>
            </a:r>
          </a:p>
          <a:p>
            <a:pPr marL="342900" indent="-342900">
              <a:buBlip>
                <a:blip r:embed="rId3"/>
              </a:buBlip>
            </a:pPr>
            <a:r>
              <a:rPr lang="en-US" sz="2000" dirty="0">
                <a:cs typeface="Arial" pitchFamily="34" charset="0"/>
              </a:rPr>
              <a:t>Increase in State Aid = $1,020,442</a:t>
            </a:r>
          </a:p>
          <a:p>
            <a:pPr marL="342900" indent="-342900">
              <a:buBlip>
                <a:blip r:embed="rId3"/>
              </a:buBlip>
            </a:pPr>
            <a:r>
              <a:rPr lang="en-US" sz="2000" dirty="0">
                <a:cs typeface="Arial" pitchFamily="34" charset="0"/>
              </a:rPr>
              <a:t>Increase in miscellaneous revenue = $232,131</a:t>
            </a:r>
          </a:p>
          <a:p>
            <a:pPr>
              <a:buNone/>
            </a:pPr>
            <a:endParaRPr lang="en-US" sz="2000" b="1" i="1" dirty="0">
              <a:solidFill>
                <a:srgbClr val="0F8945"/>
              </a:solidFill>
              <a:cs typeface="Arial" pitchFamily="34" charset="0"/>
            </a:endParaRPr>
          </a:p>
          <a:p>
            <a:pPr>
              <a:buNone/>
            </a:pPr>
            <a:r>
              <a:rPr lang="en-US" sz="2000" b="1" i="1" dirty="0">
                <a:solidFill>
                  <a:srgbClr val="0F8945"/>
                </a:solidFill>
                <a:cs typeface="Arial" pitchFamily="34" charset="0"/>
              </a:rPr>
              <a:t>Open Items:</a:t>
            </a:r>
          </a:p>
          <a:p>
            <a:pPr marL="342900" indent="-342900">
              <a:buClrTx/>
              <a:buSzPct val="90000"/>
              <a:buBlip>
                <a:blip r:embed="rId3"/>
              </a:buBlip>
            </a:pPr>
            <a:r>
              <a:rPr lang="en-US" sz="2000" dirty="0">
                <a:cs typeface="Arial" pitchFamily="34" charset="0"/>
              </a:rPr>
              <a:t>Final State Aid Figures </a:t>
            </a:r>
          </a:p>
        </p:txBody>
      </p:sp>
    </p:spTree>
    <p:extLst>
      <p:ext uri="{BB962C8B-B14F-4D97-AF65-F5344CB8AC3E}">
        <p14:creationId xmlns:p14="http://schemas.microsoft.com/office/powerpoint/2010/main" val="3578250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4032</TotalTime>
  <Words>2674</Words>
  <Application>Microsoft Office PowerPoint</Application>
  <PresentationFormat>Widescreen</PresentationFormat>
  <Paragraphs>548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Aptos</vt:lpstr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Fink</dc:creator>
  <cp:lastModifiedBy>John Fink</cp:lastModifiedBy>
  <cp:revision>289</cp:revision>
  <cp:lastPrinted>2025-03-10T14:34:04Z</cp:lastPrinted>
  <dcterms:created xsi:type="dcterms:W3CDTF">2025-01-03T19:05:05Z</dcterms:created>
  <dcterms:modified xsi:type="dcterms:W3CDTF">2025-03-11T13:02:24Z</dcterms:modified>
</cp:coreProperties>
</file>